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74" r:id="rId2"/>
    <p:sldId id="376" r:id="rId3"/>
    <p:sldId id="417" r:id="rId4"/>
    <p:sldId id="418" r:id="rId5"/>
    <p:sldId id="419" r:id="rId6"/>
    <p:sldId id="375" r:id="rId7"/>
    <p:sldId id="420" r:id="rId8"/>
    <p:sldId id="427" r:id="rId9"/>
    <p:sldId id="301" r:id="rId10"/>
    <p:sldId id="387" r:id="rId11"/>
    <p:sldId id="421" r:id="rId12"/>
    <p:sldId id="428" r:id="rId13"/>
    <p:sldId id="425" r:id="rId14"/>
    <p:sldId id="256" r:id="rId15"/>
    <p:sldId id="429" r:id="rId16"/>
    <p:sldId id="288" r:id="rId17"/>
    <p:sldId id="289" r:id="rId18"/>
    <p:sldId id="290" r:id="rId19"/>
    <p:sldId id="426" r:id="rId20"/>
    <p:sldId id="431" r:id="rId21"/>
    <p:sldId id="422" r:id="rId22"/>
    <p:sldId id="260" r:id="rId23"/>
    <p:sldId id="262" r:id="rId24"/>
    <p:sldId id="265" r:id="rId25"/>
    <p:sldId id="257" r:id="rId26"/>
    <p:sldId id="258" r:id="rId27"/>
    <p:sldId id="259" r:id="rId28"/>
    <p:sldId id="266" r:id="rId29"/>
    <p:sldId id="432" r:id="rId30"/>
    <p:sldId id="267" r:id="rId31"/>
    <p:sldId id="433" r:id="rId32"/>
    <p:sldId id="42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AFC89F-4D12-030D-EF92-38CBD12EA6D8}" name="Rodrigo Alejandro Vargas Hernandez" initials="RV" userId="S::vargashr@mcmaster.ca::bb63b120-e841-4f5f-a56a-26a1ea49af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36A98-95A9-F54F-BC6F-BA95D0979D49}" v="79" dt="2025-05-08T16:22:53.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6"/>
    <p:restoredTop sz="94779"/>
  </p:normalViewPr>
  <p:slideViewPr>
    <p:cSldViewPr snapToGrid="0">
      <p:cViewPr varScale="1">
        <p:scale>
          <a:sx n="204" d="100"/>
          <a:sy n="204" d="100"/>
        </p:scale>
        <p:origin x="23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EA1E4-72CC-4A49-BC1E-FF1407D95ECC}"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70F61-D642-9C48-ACB9-0B9175871F6C}" type="slidenum">
              <a:rPr lang="en-US" smtClean="0"/>
              <a:t>‹#›</a:t>
            </a:fld>
            <a:endParaRPr lang="en-US"/>
          </a:p>
        </p:txBody>
      </p:sp>
    </p:spTree>
    <p:extLst>
      <p:ext uri="{BB962C8B-B14F-4D97-AF65-F5344CB8AC3E}">
        <p14:creationId xmlns:p14="http://schemas.microsoft.com/office/powerpoint/2010/main" val="333291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to thank the committee for inviting me and giving me the opportunity to talk about my research. </a:t>
            </a:r>
          </a:p>
        </p:txBody>
      </p:sp>
      <p:sp>
        <p:nvSpPr>
          <p:cNvPr id="4" name="Slide Number Placeholder 3"/>
          <p:cNvSpPr>
            <a:spLocks noGrp="1"/>
          </p:cNvSpPr>
          <p:nvPr>
            <p:ph type="sldNum" sz="quarter" idx="5"/>
          </p:nvPr>
        </p:nvSpPr>
        <p:spPr/>
        <p:txBody>
          <a:bodyPr/>
          <a:lstStyle/>
          <a:p>
            <a:fld id="{0E05AA62-DA95-EE43-8F74-9FB895812420}" type="slidenum">
              <a:rPr lang="en-US" smtClean="0"/>
              <a:t>1</a:t>
            </a:fld>
            <a:endParaRPr lang="en-US"/>
          </a:p>
        </p:txBody>
      </p:sp>
    </p:spTree>
    <p:extLst>
      <p:ext uri="{BB962C8B-B14F-4D97-AF65-F5344CB8AC3E}">
        <p14:creationId xmlns:p14="http://schemas.microsoft.com/office/powerpoint/2010/main" val="215474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same premise, we could construct or ask multiple experts on the field for possible models and use this as an ensemble of models that could dictate what is the most problable minima.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the idea of using multiple experts  is not viable as that will require a great amount of time to gather all the models and could add some cost.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procedure force us to have a model that is easy to train, easy to generate samples, and is low-data efficient. </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17</a:t>
            </a:fld>
            <a:endParaRPr lang="en-US"/>
          </a:p>
        </p:txBody>
      </p:sp>
    </p:spTree>
    <p:extLst>
      <p:ext uri="{BB962C8B-B14F-4D97-AF65-F5344CB8AC3E}">
        <p14:creationId xmlns:p14="http://schemas.microsoft.com/office/powerpoint/2010/main" val="179061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core idea of Bayesian Optimization, a sampling algorithm that generate one sample at the time following a policy dictated by the acquisition function.</a:t>
            </a:r>
          </a:p>
          <a:p>
            <a:r>
              <a:rPr lang="en-US" dirty="0"/>
              <a:t>by the acquisition function plays a central role as dictates which next point will give us the most information if it was known. </a:t>
            </a:r>
          </a:p>
          <a:p>
            <a:r>
              <a:rPr lang="en-US" dirty="0"/>
              <a:t>For this example we used the mean and standard deviation of the ensemble predictions to construct the  acquisition function </a:t>
            </a:r>
          </a:p>
          <a:p>
            <a:r>
              <a:rPr lang="en-US" dirty="0"/>
              <a:t>And as we could see my following this policy we were able to find the minimum of the problem function with only a handful of iterations. </a:t>
            </a:r>
          </a:p>
          <a:p>
            <a:endParaRPr lang="en-US" dirty="0"/>
          </a:p>
          <a:p>
            <a:r>
              <a:rPr lang="en-US" dirty="0"/>
              <a:t>What type of ML algorithms could we use for this problem setup?</a:t>
            </a:r>
          </a:p>
        </p:txBody>
      </p:sp>
      <p:sp>
        <p:nvSpPr>
          <p:cNvPr id="4" name="Slide Number Placeholder 3"/>
          <p:cNvSpPr>
            <a:spLocks noGrp="1"/>
          </p:cNvSpPr>
          <p:nvPr>
            <p:ph type="sldNum" sz="quarter" idx="5"/>
          </p:nvPr>
        </p:nvSpPr>
        <p:spPr/>
        <p:txBody>
          <a:bodyPr/>
          <a:lstStyle/>
          <a:p>
            <a:fld id="{0E05AA62-DA95-EE43-8F74-9FB895812420}" type="slidenum">
              <a:rPr lang="en-US" smtClean="0"/>
              <a:t>18</a:t>
            </a:fld>
            <a:endParaRPr lang="en-US"/>
          </a:p>
        </p:txBody>
      </p:sp>
    </p:spTree>
    <p:extLst>
      <p:ext uri="{BB962C8B-B14F-4D97-AF65-F5344CB8AC3E}">
        <p14:creationId xmlns:p14="http://schemas.microsoft.com/office/powerpoint/2010/main" val="172279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state is a graph for which we add a color. Parent states </a:t>
            </a:r>
          </a:p>
        </p:txBody>
      </p:sp>
      <p:sp>
        <p:nvSpPr>
          <p:cNvPr id="4" name="Slide Number Placeholder 3"/>
          <p:cNvSpPr>
            <a:spLocks noGrp="1"/>
          </p:cNvSpPr>
          <p:nvPr>
            <p:ph type="sldNum" sz="quarter" idx="5"/>
          </p:nvPr>
        </p:nvSpPr>
        <p:spPr/>
        <p:txBody>
          <a:bodyPr/>
          <a:lstStyle/>
          <a:p>
            <a:fld id="{87C03898-87E5-4537-8891-DA9867765EA2}" type="slidenum">
              <a:rPr lang="en-US" smtClean="0"/>
              <a:t>25</a:t>
            </a:fld>
            <a:endParaRPr lang="en-US"/>
          </a:p>
        </p:txBody>
      </p:sp>
    </p:spTree>
    <p:extLst>
      <p:ext uri="{BB962C8B-B14F-4D97-AF65-F5344CB8AC3E}">
        <p14:creationId xmlns:p14="http://schemas.microsoft.com/office/powerpoint/2010/main" val="1150301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err="1">
                <a:solidFill>
                  <a:srgbClr val="1D1C1D"/>
                </a:solidFill>
                <a:effectLst/>
                <a:latin typeface="Slack-Lato"/>
              </a:rPr>
              <a:t>en</a:t>
            </a:r>
            <a:r>
              <a:rPr lang="en-CA" b="0" i="0">
                <a:solidFill>
                  <a:srgbClr val="1D1C1D"/>
                </a:solidFill>
                <a:effectLst/>
                <a:latin typeface="Slack-Lato"/>
              </a:rPr>
              <a:t> </a:t>
            </a:r>
            <a:r>
              <a:rPr lang="en-CA" b="0" i="0" err="1">
                <a:solidFill>
                  <a:srgbClr val="1D1C1D"/>
                </a:solidFill>
                <a:effectLst/>
                <a:latin typeface="Slack-Lato"/>
              </a:rPr>
              <a:t>el</a:t>
            </a:r>
            <a:r>
              <a:rPr lang="en-CA" b="0" i="0">
                <a:solidFill>
                  <a:srgbClr val="1D1C1D"/>
                </a:solidFill>
                <a:effectLst/>
                <a:latin typeface="Slack-Lato"/>
              </a:rPr>
              <a:t> </a:t>
            </a:r>
            <a:r>
              <a:rPr lang="en-CA" b="0" i="0" err="1">
                <a:solidFill>
                  <a:srgbClr val="1D1C1D"/>
                </a:solidFill>
                <a:effectLst/>
                <a:latin typeface="Slack-Lato"/>
              </a:rPr>
              <a:t>antrigrafo</a:t>
            </a:r>
            <a:r>
              <a:rPr lang="en-CA" b="0" i="0">
                <a:solidFill>
                  <a:srgbClr val="1D1C1D"/>
                </a:solidFill>
                <a:effectLst/>
                <a:latin typeface="Slack-Lato"/>
              </a:rPr>
              <a:t>, </a:t>
            </a:r>
            <a:r>
              <a:rPr lang="en-CA" b="0" i="0" err="1">
                <a:solidFill>
                  <a:srgbClr val="1D1C1D"/>
                </a:solidFill>
                <a:effectLst/>
                <a:latin typeface="Slack-Lato"/>
              </a:rPr>
              <a:t>nodos</a:t>
            </a:r>
            <a:r>
              <a:rPr lang="en-CA" b="0" i="0">
                <a:solidFill>
                  <a:srgbClr val="1D1C1D"/>
                </a:solidFill>
                <a:effectLst/>
                <a:latin typeface="Slack-Lato"/>
              </a:rPr>
              <a:t> </a:t>
            </a:r>
            <a:r>
              <a:rPr lang="en-CA" b="0" i="0" err="1">
                <a:solidFill>
                  <a:srgbClr val="1D1C1D"/>
                </a:solidFill>
                <a:effectLst/>
                <a:latin typeface="Slack-Lato"/>
              </a:rPr>
              <a:t>conectados</a:t>
            </a:r>
            <a:r>
              <a:rPr lang="en-CA" b="0" i="0">
                <a:solidFill>
                  <a:srgbClr val="1D1C1D"/>
                </a:solidFill>
                <a:effectLst/>
                <a:latin typeface="Slack-Lato"/>
              </a:rPr>
              <a:t> no </a:t>
            </a:r>
            <a:r>
              <a:rPr lang="en-CA" b="0" i="0" err="1">
                <a:solidFill>
                  <a:srgbClr val="1D1C1D"/>
                </a:solidFill>
                <a:effectLst/>
                <a:latin typeface="Slack-Lato"/>
              </a:rPr>
              <a:t>pueden</a:t>
            </a:r>
            <a:r>
              <a:rPr lang="en-CA" b="0" i="0">
                <a:solidFill>
                  <a:srgbClr val="1D1C1D"/>
                </a:solidFill>
                <a:effectLst/>
                <a:latin typeface="Slack-Lato"/>
              </a:rPr>
              <a:t> </a:t>
            </a:r>
            <a:r>
              <a:rPr lang="en-CA" b="0" i="0" err="1">
                <a:solidFill>
                  <a:srgbClr val="1D1C1D"/>
                </a:solidFill>
                <a:effectLst/>
                <a:latin typeface="Slack-Lato"/>
              </a:rPr>
              <a:t>tneer</a:t>
            </a:r>
            <a:r>
              <a:rPr lang="en-CA" b="0" i="0">
                <a:solidFill>
                  <a:srgbClr val="1D1C1D"/>
                </a:solidFill>
                <a:effectLst/>
                <a:latin typeface="Slack-Lato"/>
              </a:rPr>
              <a:t> </a:t>
            </a:r>
            <a:r>
              <a:rPr lang="en-CA" b="0" i="0" err="1">
                <a:solidFill>
                  <a:srgbClr val="1D1C1D"/>
                </a:solidFill>
                <a:effectLst/>
                <a:latin typeface="Slack-Lato"/>
              </a:rPr>
              <a:t>el</a:t>
            </a:r>
            <a:r>
              <a:rPr lang="en-CA" b="0" i="0">
                <a:solidFill>
                  <a:srgbClr val="1D1C1D"/>
                </a:solidFill>
                <a:effectLst/>
                <a:latin typeface="Slack-Lato"/>
              </a:rPr>
              <a:t> </a:t>
            </a:r>
            <a:r>
              <a:rPr lang="en-CA" b="0" i="0" err="1">
                <a:solidFill>
                  <a:srgbClr val="1D1C1D"/>
                </a:solidFill>
                <a:effectLst/>
                <a:latin typeface="Slack-Lato"/>
              </a:rPr>
              <a:t>mismo</a:t>
            </a:r>
            <a:r>
              <a:rPr lang="en-CA" b="0" i="0">
                <a:solidFill>
                  <a:srgbClr val="1D1C1D"/>
                </a:solidFill>
                <a:effectLst/>
                <a:latin typeface="Slack-Lato"/>
              </a:rPr>
              <a:t> color</a:t>
            </a:r>
            <a:br>
              <a:rPr lang="en-CA" b="0" i="0">
                <a:solidFill>
                  <a:srgbClr val="1D1C1D"/>
                </a:solidFill>
                <a:effectLst/>
                <a:latin typeface="Slack-Lato"/>
              </a:rPr>
            </a:br>
            <a:endParaRPr lang="en-CA" b="0" i="0">
              <a:solidFill>
                <a:srgbClr val="1D1C1D"/>
              </a:solidFill>
              <a:effectLst/>
              <a:latin typeface="Slack-Lato"/>
            </a:endParaRPr>
          </a:p>
          <a:p>
            <a:endParaRPr lang="en-US"/>
          </a:p>
        </p:txBody>
      </p:sp>
      <p:sp>
        <p:nvSpPr>
          <p:cNvPr id="4" name="Slide Number Placeholder 3"/>
          <p:cNvSpPr>
            <a:spLocks noGrp="1"/>
          </p:cNvSpPr>
          <p:nvPr>
            <p:ph type="sldNum" sz="quarter" idx="5"/>
          </p:nvPr>
        </p:nvSpPr>
        <p:spPr/>
        <p:txBody>
          <a:bodyPr/>
          <a:lstStyle/>
          <a:p>
            <a:fld id="{AAA70F61-D642-9C48-ACB9-0B9175871F6C}" type="slidenum">
              <a:rPr lang="en-US" smtClean="0"/>
              <a:t>26</a:t>
            </a:fld>
            <a:endParaRPr lang="en-US"/>
          </a:p>
        </p:txBody>
      </p:sp>
    </p:spTree>
    <p:extLst>
      <p:ext uri="{BB962C8B-B14F-4D97-AF65-F5344CB8AC3E}">
        <p14:creationId xmlns:p14="http://schemas.microsoft.com/office/powerpoint/2010/main" val="428198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NX-</a:t>
            </a:r>
            <a:r>
              <a:rPr lang="en-US" err="1"/>
              <a:t>lf</a:t>
            </a:r>
            <a:r>
              <a:rPr lang="en-US"/>
              <a:t> is greedy largest first, </a:t>
            </a:r>
            <a:r>
              <a:rPr lang="en-US" err="1"/>
              <a:t>dsat</a:t>
            </a:r>
            <a:r>
              <a:rPr lang="en-US"/>
              <a:t> is greedy saturation largest first.</a:t>
            </a:r>
          </a:p>
        </p:txBody>
      </p:sp>
      <p:sp>
        <p:nvSpPr>
          <p:cNvPr id="4" name="Slide Number Placeholder 3"/>
          <p:cNvSpPr>
            <a:spLocks noGrp="1"/>
          </p:cNvSpPr>
          <p:nvPr>
            <p:ph type="sldNum" sz="quarter" idx="5"/>
          </p:nvPr>
        </p:nvSpPr>
        <p:spPr/>
        <p:txBody>
          <a:bodyPr/>
          <a:lstStyle/>
          <a:p>
            <a:fld id="{87C03898-87E5-4537-8891-DA9867765EA2}" type="slidenum">
              <a:rPr lang="en-US" smtClean="0"/>
              <a:t>28</a:t>
            </a:fld>
            <a:endParaRPr lang="en-US"/>
          </a:p>
        </p:txBody>
      </p:sp>
    </p:spTree>
    <p:extLst>
      <p:ext uri="{BB962C8B-B14F-4D97-AF65-F5344CB8AC3E}">
        <p14:creationId xmlns:p14="http://schemas.microsoft.com/office/powerpoint/2010/main" val="34250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5DE4F8-D7B5-4041-976D-B6E1A08FA8AE}" type="slidenum">
              <a:rPr lang="en-US" smtClean="0"/>
              <a:t>31</a:t>
            </a:fld>
            <a:endParaRPr lang="en-US"/>
          </a:p>
        </p:txBody>
      </p:sp>
    </p:spTree>
    <p:extLst>
      <p:ext uri="{BB962C8B-B14F-4D97-AF65-F5344CB8AC3E}">
        <p14:creationId xmlns:p14="http://schemas.microsoft.com/office/powerpoint/2010/main" val="326518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Energetic Materials Frontiers 2 (2021) 292–305</a:t>
            </a:r>
          </a:p>
        </p:txBody>
      </p:sp>
      <p:sp>
        <p:nvSpPr>
          <p:cNvPr id="4" name="Slide Number Placeholder 3"/>
          <p:cNvSpPr>
            <a:spLocks noGrp="1"/>
          </p:cNvSpPr>
          <p:nvPr>
            <p:ph type="sldNum" sz="quarter" idx="5"/>
          </p:nvPr>
        </p:nvSpPr>
        <p:spPr/>
        <p:txBody>
          <a:bodyPr/>
          <a:lstStyle/>
          <a:p>
            <a:fld id="{AAA70F61-D642-9C48-ACB9-0B9175871F6C}" type="slidenum">
              <a:rPr lang="en-US" smtClean="0"/>
              <a:t>2</a:t>
            </a:fld>
            <a:endParaRPr lang="en-US"/>
          </a:p>
        </p:txBody>
      </p:sp>
    </p:spTree>
    <p:extLst>
      <p:ext uri="{BB962C8B-B14F-4D97-AF65-F5344CB8AC3E}">
        <p14:creationId xmlns:p14="http://schemas.microsoft.com/office/powerpoint/2010/main" val="55330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70F61-D642-9C48-ACB9-0B9175871F6C}" type="slidenum">
              <a:rPr lang="en-US" smtClean="0"/>
              <a:t>5</a:t>
            </a:fld>
            <a:endParaRPr lang="en-US"/>
          </a:p>
        </p:txBody>
      </p:sp>
    </p:spTree>
    <p:extLst>
      <p:ext uri="{BB962C8B-B14F-4D97-AF65-F5344CB8AC3E}">
        <p14:creationId xmlns:p14="http://schemas.microsoft.com/office/powerpoint/2010/main" val="154951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70F61-D642-9C48-ACB9-0B9175871F6C}" type="slidenum">
              <a:rPr lang="en-US" smtClean="0"/>
              <a:t>7</a:t>
            </a:fld>
            <a:endParaRPr lang="en-US"/>
          </a:p>
        </p:txBody>
      </p:sp>
    </p:spTree>
    <p:extLst>
      <p:ext uri="{BB962C8B-B14F-4D97-AF65-F5344CB8AC3E}">
        <p14:creationId xmlns:p14="http://schemas.microsoft.com/office/powerpoint/2010/main" val="88686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70F61-D642-9C48-ACB9-0B9175871F6C}" type="slidenum">
              <a:rPr lang="en-US" smtClean="0"/>
              <a:t>8</a:t>
            </a:fld>
            <a:endParaRPr lang="en-US"/>
          </a:p>
        </p:txBody>
      </p:sp>
    </p:spTree>
    <p:extLst>
      <p:ext uri="{BB962C8B-B14F-4D97-AF65-F5344CB8AC3E}">
        <p14:creationId xmlns:p14="http://schemas.microsoft.com/office/powerpoint/2010/main" val="146206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5AA62-DA95-EE43-8F74-9FB895812420}" type="slidenum">
              <a:rPr lang="en-US" smtClean="0"/>
              <a:t>9</a:t>
            </a:fld>
            <a:endParaRPr lang="en-US"/>
          </a:p>
        </p:txBody>
      </p:sp>
    </p:spTree>
    <p:extLst>
      <p:ext uri="{BB962C8B-B14F-4D97-AF65-F5344CB8AC3E}">
        <p14:creationId xmlns:p14="http://schemas.microsoft.com/office/powerpoint/2010/main" val="341052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5DE4F8-D7B5-4041-976D-B6E1A08FA8AE}" type="slidenum">
              <a:rPr lang="en-US" smtClean="0"/>
              <a:t>10</a:t>
            </a:fld>
            <a:endParaRPr lang="en-US"/>
          </a:p>
        </p:txBody>
      </p:sp>
    </p:spTree>
    <p:extLst>
      <p:ext uri="{BB962C8B-B14F-4D97-AF65-F5344CB8AC3E}">
        <p14:creationId xmlns:p14="http://schemas.microsoft.com/office/powerpoint/2010/main" val="409502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70F61-D642-9C48-ACB9-0B9175871F6C}" type="slidenum">
              <a:rPr lang="en-US" smtClean="0"/>
              <a:t>13</a:t>
            </a:fld>
            <a:endParaRPr lang="en-US"/>
          </a:p>
        </p:txBody>
      </p:sp>
    </p:spTree>
    <p:extLst>
      <p:ext uri="{BB962C8B-B14F-4D97-AF65-F5344CB8AC3E}">
        <p14:creationId xmlns:p14="http://schemas.microsoft.com/office/powerpoint/2010/main" val="529657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we aimed to find the minimum of an oracle function, meaning we are only able to get one sample at the time. Obviously,  we don’t aimed to waste samples by randomly sampling the space.</a:t>
            </a:r>
          </a:p>
          <a:p>
            <a:r>
              <a:rPr lang="en-US" dirty="0"/>
              <a:t>So one option is to construct a model based on some previously known points of the function problem.</a:t>
            </a:r>
          </a:p>
          <a:p>
            <a:r>
              <a:rPr lang="en-US" dirty="0"/>
              <a:t>This model will give us a possible minimum of the function, however, there is no certainty that that is the correct model so we could proposed a second one, leading to a second possible location of the minima.</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16</a:t>
            </a:fld>
            <a:endParaRPr lang="en-US"/>
          </a:p>
        </p:txBody>
      </p:sp>
    </p:spTree>
    <p:extLst>
      <p:ext uri="{BB962C8B-B14F-4D97-AF65-F5344CB8AC3E}">
        <p14:creationId xmlns:p14="http://schemas.microsoft.com/office/powerpoint/2010/main" val="251333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101A-A17F-A5EC-1DDA-09CCF212B9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E21525-1A32-EA36-02CA-3CA9FE241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490A15-48A9-B7D1-179E-7DCF1153EECA}"/>
              </a:ext>
            </a:extLst>
          </p:cNvPr>
          <p:cNvSpPr>
            <a:spLocks noGrp="1"/>
          </p:cNvSpPr>
          <p:nvPr>
            <p:ph type="dt" sz="half" idx="10"/>
          </p:nvPr>
        </p:nvSpPr>
        <p:spPr/>
        <p:txBody>
          <a:bodyPr/>
          <a:lstStyle/>
          <a:p>
            <a:fld id="{03DD9D5C-A708-254C-82B7-ECBCEBD6A651}" type="datetime1">
              <a:rPr lang="en-CA" smtClean="0"/>
              <a:t>2025-05-05</a:t>
            </a:fld>
            <a:endParaRPr lang="en-US"/>
          </a:p>
        </p:txBody>
      </p:sp>
      <p:sp>
        <p:nvSpPr>
          <p:cNvPr id="5" name="Footer Placeholder 4">
            <a:extLst>
              <a:ext uri="{FF2B5EF4-FFF2-40B4-BE49-F238E27FC236}">
                <a16:creationId xmlns:a16="http://schemas.microsoft.com/office/drawing/2014/main" id="{6FAC2EA2-673E-2D25-0465-01C88E353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512BF-C448-B950-2213-88E1B88E98BA}"/>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236449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3413-CEB2-640F-E36F-B301F79FA2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B764CA-6F9F-A6C4-9AC1-A2CBF4BB8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E5014-D52C-AFC5-B07C-B9B304E193B6}"/>
              </a:ext>
            </a:extLst>
          </p:cNvPr>
          <p:cNvSpPr>
            <a:spLocks noGrp="1"/>
          </p:cNvSpPr>
          <p:nvPr>
            <p:ph type="dt" sz="half" idx="10"/>
          </p:nvPr>
        </p:nvSpPr>
        <p:spPr/>
        <p:txBody>
          <a:bodyPr/>
          <a:lstStyle/>
          <a:p>
            <a:fld id="{7119FE7C-30E0-1A4C-A4CD-4C23193D5082}" type="datetime1">
              <a:rPr lang="en-CA" smtClean="0"/>
              <a:t>2025-05-05</a:t>
            </a:fld>
            <a:endParaRPr lang="en-US"/>
          </a:p>
        </p:txBody>
      </p:sp>
      <p:sp>
        <p:nvSpPr>
          <p:cNvPr id="5" name="Footer Placeholder 4">
            <a:extLst>
              <a:ext uri="{FF2B5EF4-FFF2-40B4-BE49-F238E27FC236}">
                <a16:creationId xmlns:a16="http://schemas.microsoft.com/office/drawing/2014/main" id="{F92FF27F-70AF-E687-1633-867A6FCA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1F4FB-2A8A-86AE-6A7E-B1753B1F7727}"/>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109678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C49A51-A71F-3E8B-4447-9E729233F6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B5CFB-BBAB-C4F3-ACF6-136BB78AB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2F7D2-2465-88BF-BE9E-F9C2B3E807D9}"/>
              </a:ext>
            </a:extLst>
          </p:cNvPr>
          <p:cNvSpPr>
            <a:spLocks noGrp="1"/>
          </p:cNvSpPr>
          <p:nvPr>
            <p:ph type="dt" sz="half" idx="10"/>
          </p:nvPr>
        </p:nvSpPr>
        <p:spPr/>
        <p:txBody>
          <a:bodyPr/>
          <a:lstStyle/>
          <a:p>
            <a:fld id="{F7B58EE8-77F1-6B4E-9D17-286DF16A271C}" type="datetime1">
              <a:rPr lang="en-CA" smtClean="0"/>
              <a:t>2025-05-05</a:t>
            </a:fld>
            <a:endParaRPr lang="en-US"/>
          </a:p>
        </p:txBody>
      </p:sp>
      <p:sp>
        <p:nvSpPr>
          <p:cNvPr id="5" name="Footer Placeholder 4">
            <a:extLst>
              <a:ext uri="{FF2B5EF4-FFF2-40B4-BE49-F238E27FC236}">
                <a16:creationId xmlns:a16="http://schemas.microsoft.com/office/drawing/2014/main" id="{13610F9E-6559-85C5-3E26-755F832D3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99F34-0C44-42BA-AC14-BEB53B028E9D}"/>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196655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 Inhalt/Content 1">
    <p:spTree>
      <p:nvGrpSpPr>
        <p:cNvPr id="1" name=""/>
        <p:cNvGrpSpPr/>
        <p:nvPr/>
      </p:nvGrpSpPr>
      <p:grpSpPr>
        <a:xfrm>
          <a:off x="0" y="0"/>
          <a:ext cx="0" cy="0"/>
          <a:chOff x="0" y="0"/>
          <a:chExt cx="0" cy="0"/>
        </a:xfrm>
      </p:grpSpPr>
      <p:sp>
        <p:nvSpPr>
          <p:cNvPr id="36" name="Edit master title format"/>
          <p:cNvSpPr txBox="1">
            <a:spLocks noGrp="1"/>
          </p:cNvSpPr>
          <p:nvPr>
            <p:ph type="title" hasCustomPrompt="1"/>
          </p:nvPr>
        </p:nvSpPr>
        <p:spPr>
          <a:prstGeom prst="rect">
            <a:avLst/>
          </a:prstGeom>
        </p:spPr>
        <p:txBody>
          <a:bodyPr/>
          <a:lstStyle/>
          <a:p>
            <a:r>
              <a:t>Edit master title format</a:t>
            </a:r>
          </a:p>
        </p:txBody>
      </p:sp>
      <p:sp>
        <p:nvSpPr>
          <p:cNvPr id="37" name="Textebene 1…"/>
          <p:cNvSpPr txBox="1">
            <a:spLocks noGrp="1"/>
          </p:cNvSpPr>
          <p:nvPr>
            <p:ph type="body" idx="1" hasCustomPrompt="1"/>
          </p:nvPr>
        </p:nvSpPr>
        <p:spPr>
          <a:prstGeom prst="rect">
            <a:avLst/>
          </a:prstGeom>
        </p:spPr>
        <p:txBody>
          <a:bodyPr/>
          <a:lstStyle/>
          <a:p>
            <a:r>
              <a:t>Edit master text format</a:t>
            </a:r>
          </a:p>
          <a:p>
            <a:pPr lvl="1"/>
            <a:endParaRPr/>
          </a:p>
          <a:p>
            <a:pPr lvl="2"/>
            <a:endParaRPr/>
          </a:p>
          <a:p>
            <a:pPr lvl="3"/>
            <a:endParaRPr/>
          </a:p>
          <a:p>
            <a:pPr lvl="4"/>
            <a:endParaRPr/>
          </a:p>
        </p:txBody>
      </p:sp>
      <p:sp>
        <p:nvSpPr>
          <p:cNvPr id="38"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26400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AAF9-976E-A384-8ACA-17B23432E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05D87-2944-82C0-9DD1-8F45C48034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268BD-B5B6-628D-515B-D7B43270B81D}"/>
              </a:ext>
            </a:extLst>
          </p:cNvPr>
          <p:cNvSpPr>
            <a:spLocks noGrp="1"/>
          </p:cNvSpPr>
          <p:nvPr>
            <p:ph type="dt" sz="half" idx="10"/>
          </p:nvPr>
        </p:nvSpPr>
        <p:spPr/>
        <p:txBody>
          <a:bodyPr/>
          <a:lstStyle/>
          <a:p>
            <a:fld id="{D7E6F306-4C3F-394F-88E9-51996929CECB}" type="datetime1">
              <a:rPr lang="en-CA" smtClean="0"/>
              <a:t>2025-05-05</a:t>
            </a:fld>
            <a:endParaRPr lang="en-US"/>
          </a:p>
        </p:txBody>
      </p:sp>
      <p:sp>
        <p:nvSpPr>
          <p:cNvPr id="5" name="Footer Placeholder 4">
            <a:extLst>
              <a:ext uri="{FF2B5EF4-FFF2-40B4-BE49-F238E27FC236}">
                <a16:creationId xmlns:a16="http://schemas.microsoft.com/office/drawing/2014/main" id="{F27A2888-EBA5-E0A2-32E6-A0F2EC0C8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969D4-9D70-D13E-4A10-A7895EE8EF2E}"/>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188372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725B-B230-2612-968F-EA08F417B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68372C-EFB9-460E-ECF7-2A8632A203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10DCC-0B96-096A-3D66-4574A9806836}"/>
              </a:ext>
            </a:extLst>
          </p:cNvPr>
          <p:cNvSpPr>
            <a:spLocks noGrp="1"/>
          </p:cNvSpPr>
          <p:nvPr>
            <p:ph type="dt" sz="half" idx="10"/>
          </p:nvPr>
        </p:nvSpPr>
        <p:spPr/>
        <p:txBody>
          <a:bodyPr/>
          <a:lstStyle/>
          <a:p>
            <a:fld id="{3F563DBA-4930-764F-ADBA-E6DD38EC2ED3}" type="datetime1">
              <a:rPr lang="en-CA" smtClean="0"/>
              <a:t>2025-05-05</a:t>
            </a:fld>
            <a:endParaRPr lang="en-US"/>
          </a:p>
        </p:txBody>
      </p:sp>
      <p:sp>
        <p:nvSpPr>
          <p:cNvPr id="5" name="Footer Placeholder 4">
            <a:extLst>
              <a:ext uri="{FF2B5EF4-FFF2-40B4-BE49-F238E27FC236}">
                <a16:creationId xmlns:a16="http://schemas.microsoft.com/office/drawing/2014/main" id="{F5AD7BDF-9871-2083-9A67-E61A72B45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BA8F8-DDD9-144A-34BC-3166A06E467D}"/>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418924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A71C-9652-C26B-39C0-6D293641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DCF5B-8459-2B12-5D44-E108D3FEC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9ECE81-0D3D-92C6-468B-BC252BDDA5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5D312F-73C8-D44B-5CAC-794AEDFD489E}"/>
              </a:ext>
            </a:extLst>
          </p:cNvPr>
          <p:cNvSpPr>
            <a:spLocks noGrp="1"/>
          </p:cNvSpPr>
          <p:nvPr>
            <p:ph type="dt" sz="half" idx="10"/>
          </p:nvPr>
        </p:nvSpPr>
        <p:spPr/>
        <p:txBody>
          <a:bodyPr/>
          <a:lstStyle/>
          <a:p>
            <a:fld id="{97AE3BA9-F57B-0D43-9D99-812C2C959ADB}" type="datetime1">
              <a:rPr lang="en-CA" smtClean="0"/>
              <a:t>2025-05-05</a:t>
            </a:fld>
            <a:endParaRPr lang="en-US"/>
          </a:p>
        </p:txBody>
      </p:sp>
      <p:sp>
        <p:nvSpPr>
          <p:cNvPr id="6" name="Footer Placeholder 5">
            <a:extLst>
              <a:ext uri="{FF2B5EF4-FFF2-40B4-BE49-F238E27FC236}">
                <a16:creationId xmlns:a16="http://schemas.microsoft.com/office/drawing/2014/main" id="{20DC958B-A553-78F4-C492-84176DD2B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B92B5-47F5-32C8-DF86-31A0331E8DB9}"/>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248694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ADD5-3814-474C-6E80-896773C3B4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B705AF-56BA-F861-678E-3A0229240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B1329-7109-656F-C16B-7FC174EB12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749701-2698-9EAC-B5EF-CB3AAA854B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806B4-A341-60E0-898D-06638E290E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62B00-8BB0-CE73-81AC-2B7AD45C3E56}"/>
              </a:ext>
            </a:extLst>
          </p:cNvPr>
          <p:cNvSpPr>
            <a:spLocks noGrp="1"/>
          </p:cNvSpPr>
          <p:nvPr>
            <p:ph type="dt" sz="half" idx="10"/>
          </p:nvPr>
        </p:nvSpPr>
        <p:spPr/>
        <p:txBody>
          <a:bodyPr/>
          <a:lstStyle/>
          <a:p>
            <a:fld id="{D808B9AF-2F78-D748-89F3-2C0389223547}" type="datetime1">
              <a:rPr lang="en-CA" smtClean="0"/>
              <a:t>2025-05-05</a:t>
            </a:fld>
            <a:endParaRPr lang="en-US"/>
          </a:p>
        </p:txBody>
      </p:sp>
      <p:sp>
        <p:nvSpPr>
          <p:cNvPr id="8" name="Footer Placeholder 7">
            <a:extLst>
              <a:ext uri="{FF2B5EF4-FFF2-40B4-BE49-F238E27FC236}">
                <a16:creationId xmlns:a16="http://schemas.microsoft.com/office/drawing/2014/main" id="{37BEC859-60B9-F2EA-0E33-316890324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F4EF79-E731-C2C3-ADE1-7A62C94E3D85}"/>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251740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110B-5BE8-8448-2F3A-896A1615F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F14FD9-7623-83CE-4107-783C871B3948}"/>
              </a:ext>
            </a:extLst>
          </p:cNvPr>
          <p:cNvSpPr>
            <a:spLocks noGrp="1"/>
          </p:cNvSpPr>
          <p:nvPr>
            <p:ph type="dt" sz="half" idx="10"/>
          </p:nvPr>
        </p:nvSpPr>
        <p:spPr/>
        <p:txBody>
          <a:bodyPr/>
          <a:lstStyle/>
          <a:p>
            <a:fld id="{56A90AC2-C1A1-6C47-8532-C9DAEBDB2A03}" type="datetime1">
              <a:rPr lang="en-CA" smtClean="0"/>
              <a:t>2025-05-05</a:t>
            </a:fld>
            <a:endParaRPr lang="en-US"/>
          </a:p>
        </p:txBody>
      </p:sp>
      <p:sp>
        <p:nvSpPr>
          <p:cNvPr id="4" name="Footer Placeholder 3">
            <a:extLst>
              <a:ext uri="{FF2B5EF4-FFF2-40B4-BE49-F238E27FC236}">
                <a16:creationId xmlns:a16="http://schemas.microsoft.com/office/drawing/2014/main" id="{C5AC5794-0A78-F9C4-0F4D-E3C84585E9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AED6B9-2361-331C-FFC9-8BF7161689B1}"/>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4280514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FE950-9467-FB87-3844-C8AABAD03297}"/>
              </a:ext>
            </a:extLst>
          </p:cNvPr>
          <p:cNvSpPr>
            <a:spLocks noGrp="1"/>
          </p:cNvSpPr>
          <p:nvPr>
            <p:ph type="dt" sz="half" idx="10"/>
          </p:nvPr>
        </p:nvSpPr>
        <p:spPr/>
        <p:txBody>
          <a:bodyPr/>
          <a:lstStyle/>
          <a:p>
            <a:fld id="{73E4D551-B037-D74D-9DF0-BB64740B89B5}" type="datetime1">
              <a:rPr lang="en-CA" smtClean="0"/>
              <a:t>2025-05-05</a:t>
            </a:fld>
            <a:endParaRPr lang="en-US"/>
          </a:p>
        </p:txBody>
      </p:sp>
      <p:sp>
        <p:nvSpPr>
          <p:cNvPr id="3" name="Footer Placeholder 2">
            <a:extLst>
              <a:ext uri="{FF2B5EF4-FFF2-40B4-BE49-F238E27FC236}">
                <a16:creationId xmlns:a16="http://schemas.microsoft.com/office/drawing/2014/main" id="{4E3721C7-B183-19EE-AD5F-B6565AFE36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5C34DE-0790-1306-137C-079B36D661E9}"/>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4182721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C7-2020-16FC-9BBB-089A3ABF3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CCFE3B-6721-824B-5765-7150C4BB3A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853F4C-C7D7-0C63-4637-849DB1C96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24EE7-DBE8-54C7-F2C6-DDE0C4F1E271}"/>
              </a:ext>
            </a:extLst>
          </p:cNvPr>
          <p:cNvSpPr>
            <a:spLocks noGrp="1"/>
          </p:cNvSpPr>
          <p:nvPr>
            <p:ph type="dt" sz="half" idx="10"/>
          </p:nvPr>
        </p:nvSpPr>
        <p:spPr/>
        <p:txBody>
          <a:bodyPr/>
          <a:lstStyle/>
          <a:p>
            <a:fld id="{3EC39987-0200-CE4C-BE8F-C2C0512135B4}" type="datetime1">
              <a:rPr lang="en-CA" smtClean="0"/>
              <a:t>2025-05-05</a:t>
            </a:fld>
            <a:endParaRPr lang="en-US"/>
          </a:p>
        </p:txBody>
      </p:sp>
      <p:sp>
        <p:nvSpPr>
          <p:cNvPr id="6" name="Footer Placeholder 5">
            <a:extLst>
              <a:ext uri="{FF2B5EF4-FFF2-40B4-BE49-F238E27FC236}">
                <a16:creationId xmlns:a16="http://schemas.microsoft.com/office/drawing/2014/main" id="{15572BA4-1DF3-212C-9E0E-560302F2E2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F8421-EA7C-E5D4-A01A-06D0BBBBE602}"/>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28658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1B34-6BC5-1E5C-AB4D-E87DFC06F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8418AE-7B55-C86C-9FC0-BE9091E8D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42F00-22CC-39E4-C7FE-9F0CE6E55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2AF5-C863-1513-E377-46653EF44B35}"/>
              </a:ext>
            </a:extLst>
          </p:cNvPr>
          <p:cNvSpPr>
            <a:spLocks noGrp="1"/>
          </p:cNvSpPr>
          <p:nvPr>
            <p:ph type="dt" sz="half" idx="10"/>
          </p:nvPr>
        </p:nvSpPr>
        <p:spPr/>
        <p:txBody>
          <a:bodyPr/>
          <a:lstStyle/>
          <a:p>
            <a:fld id="{47E48E9F-7430-8946-95CF-E42D93225EDA}" type="datetime1">
              <a:rPr lang="en-CA" smtClean="0"/>
              <a:t>2025-05-05</a:t>
            </a:fld>
            <a:endParaRPr lang="en-US"/>
          </a:p>
        </p:txBody>
      </p:sp>
      <p:sp>
        <p:nvSpPr>
          <p:cNvPr id="6" name="Footer Placeholder 5">
            <a:extLst>
              <a:ext uri="{FF2B5EF4-FFF2-40B4-BE49-F238E27FC236}">
                <a16:creationId xmlns:a16="http://schemas.microsoft.com/office/drawing/2014/main" id="{CB0C94BC-C151-9C52-0182-F23B8D91F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92398-8BF9-47B1-A019-714CCAA18C83}"/>
              </a:ext>
            </a:extLst>
          </p:cNvPr>
          <p:cNvSpPr>
            <a:spLocks noGrp="1"/>
          </p:cNvSpPr>
          <p:nvPr>
            <p:ph type="sldNum" sz="quarter" idx="12"/>
          </p:nvPr>
        </p:nvSpPr>
        <p:spPr/>
        <p:txBody>
          <a:bodyPr/>
          <a:lstStyle/>
          <a:p>
            <a:fld id="{86784891-473A-C846-92C0-48295DCA41E8}" type="slidenum">
              <a:rPr lang="en-US" smtClean="0"/>
              <a:t>‹#›</a:t>
            </a:fld>
            <a:endParaRPr lang="en-US"/>
          </a:p>
        </p:txBody>
      </p:sp>
    </p:spTree>
    <p:extLst>
      <p:ext uri="{BB962C8B-B14F-4D97-AF65-F5344CB8AC3E}">
        <p14:creationId xmlns:p14="http://schemas.microsoft.com/office/powerpoint/2010/main" val="318775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292C0-0BE0-62B6-826B-2191E736E1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713D8-A4BA-0058-C83F-3CF0EA5D2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17871-3FB8-97D5-D54C-D61F2BB419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1D9906-0133-604C-B623-2B7C55571CE6}" type="datetime1">
              <a:rPr lang="en-CA" smtClean="0"/>
              <a:t>2025-05-05</a:t>
            </a:fld>
            <a:endParaRPr lang="en-US"/>
          </a:p>
        </p:txBody>
      </p:sp>
      <p:sp>
        <p:nvSpPr>
          <p:cNvPr id="5" name="Footer Placeholder 4">
            <a:extLst>
              <a:ext uri="{FF2B5EF4-FFF2-40B4-BE49-F238E27FC236}">
                <a16:creationId xmlns:a16="http://schemas.microsoft.com/office/drawing/2014/main" id="{DE59C123-EC8C-EAF5-F00E-870FF0A0A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7A4016-D6DD-EA8C-F1B6-02BDDC5CB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784891-473A-C846-92C0-48295DCA41E8}" type="slidenum">
              <a:rPr lang="en-US" smtClean="0"/>
              <a:t>‹#›</a:t>
            </a:fld>
            <a:endParaRPr lang="en-US"/>
          </a:p>
        </p:txBody>
      </p:sp>
    </p:spTree>
    <p:extLst>
      <p:ext uri="{BB962C8B-B14F-4D97-AF65-F5344CB8AC3E}">
        <p14:creationId xmlns:p14="http://schemas.microsoft.com/office/powerpoint/2010/main" val="206278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77.emf"/><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64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NUL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1.sv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hyperlink" Target="https://www.google.com/imgres?q=nserc%20logo&amp;imgurl=https%3A%2F%2Fupload.wikimedia.org%2Fwikipedia%2Fen%2Fthumb%2F3%2F3c%2FNatural_Sciences_and_Engineering_Research_Council_Logo.svg%2F1200px-Natural_Sciences_and_Engineering_Research_Council_Logo.svg.png&amp;imgrefurl=https%3A%2F%2Fen.wikipedia.org%2Fwiki%2FNatural_Sciences_and_Engineering_Research_Council&amp;docid=uh-0-YUNKRWj_M&amp;tbnid=-lv0kVz9XFAPZM&amp;vet=12ahUKEwjc-u_-ztyIAxUKk4kEHWS-BzwQM3oECBwQAA..i&amp;w=1200&amp;h=514&amp;hcb=2&amp;ved=2ahUKEwjc-u_-ztyIAxUKk4kEHWS-BzwQM3oECBwQAA" TargetMode="External"/><Relationship Id="rId7" Type="http://schemas.openxmlformats.org/officeDocument/2006/relationships/image" Target="../media/image97.jpeg"/><Relationship Id="rId12" Type="http://schemas.openxmlformats.org/officeDocument/2006/relationships/hyperlink" Target="https://www.google.com/imgres?q=mitacs%20logo&amp;imgurl=https%3A%2F%2Fwww.mitacs.ca%2Fwp-content%2Fuploads%2F2023%2F11%2FMitacs_logo_blue.png&amp;imgrefurl=https%3A%2F%2Fwww.mitacs.ca%2Fabout%2Fmedia-kit%2F&amp;docid=qQGyoS_t5lLTHM&amp;tbnid=egwv54bH66M5jM&amp;vet=12ahUKEwj_2sKfz9yIAxXYlokEHS7qJJYQM3oECB0QAA..i&amp;w=3382&amp;h=702&amp;hcb=2&amp;ved=2ahUKEwj_2sKfz9yIAxXYlokEHS7qJJYQM3oECB0QAA"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hyperlink" Target="https://www.google.com/imgres?q=compute%20canada%20logo&amp;imgurl=https%3A%2F%2Fccdb.alliancecan.ca%2Fassets%2Fdrac_banner-723bcbfca5155090b6984876d3f7f678ab03170b447c74e415de58df378be42f.png&amp;imgrefurl=https%3A%2F%2Fccdb.alliancecan.ca%2F&amp;docid=02Uo-5Gzjs7l4M&amp;tbnid=kFAVpfzLO3JDTM&amp;vet=12ahUKEwiunZeFz9yIAxWqmokEHYqDJEwQM3oECGwQAA..i&amp;w=2554&amp;h=324&amp;hcb=2&amp;ved=2ahUKEwiunZeFz9yIAxWqmokEHYqDJEwQM3oECGwQAA" TargetMode="External"/><Relationship Id="rId10" Type="http://schemas.microsoft.com/office/2007/relationships/hdphoto" Target="../media/hdphoto2.wdp"/><Relationship Id="rId4" Type="http://schemas.openxmlformats.org/officeDocument/2006/relationships/image" Target="../media/image95.png"/><Relationship Id="rId9" Type="http://schemas.openxmlformats.org/officeDocument/2006/relationships/image" Target="../media/image99.png"/></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ml4physicalsciences.github.io/202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5" Type="http://schemas.openxmlformats.org/officeDocument/2006/relationships/image" Target="../media/image6.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26.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824D-CA12-6947-BD21-DE3A8868A077}"/>
              </a:ext>
            </a:extLst>
          </p:cNvPr>
          <p:cNvSpPr>
            <a:spLocks noGrp="1"/>
          </p:cNvSpPr>
          <p:nvPr>
            <p:ph type="ctrTitle"/>
          </p:nvPr>
        </p:nvSpPr>
        <p:spPr>
          <a:xfrm>
            <a:off x="1880905" y="1550914"/>
            <a:ext cx="8846564" cy="1270298"/>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p>
            <a:r>
              <a:rPr lang="en-CA" sz="4500" b="1" dirty="0">
                <a:solidFill>
                  <a:srgbClr val="000000"/>
                </a:solidFill>
                <a:effectLst/>
              </a:rPr>
              <a:t>Opportunities for improvem</a:t>
            </a:r>
            <a:r>
              <a:rPr lang="en-CA" sz="4500" b="1" dirty="0">
                <a:solidFill>
                  <a:srgbClr val="000000"/>
                </a:solidFill>
              </a:rPr>
              <a:t>ent and optimization of the solution</a:t>
            </a:r>
            <a:endParaRPr lang="en-US" sz="2500" b="1" dirty="0"/>
          </a:p>
        </p:txBody>
      </p:sp>
      <p:sp>
        <p:nvSpPr>
          <p:cNvPr id="4" name="TextBox 3">
            <a:extLst>
              <a:ext uri="{FF2B5EF4-FFF2-40B4-BE49-F238E27FC236}">
                <a16:creationId xmlns:a16="http://schemas.microsoft.com/office/drawing/2014/main" id="{345DDAA0-6768-8944-986D-80378E23B3BE}"/>
              </a:ext>
            </a:extLst>
          </p:cNvPr>
          <p:cNvSpPr txBox="1"/>
          <p:nvPr/>
        </p:nvSpPr>
        <p:spPr>
          <a:xfrm>
            <a:off x="288260" y="4539118"/>
            <a:ext cx="2483500" cy="400110"/>
          </a:xfrm>
          <a:prstGeom prst="rect">
            <a:avLst/>
          </a:prstGeom>
          <a:noFill/>
        </p:spPr>
        <p:txBody>
          <a:bodyPr wrap="none" rtlCol="0">
            <a:spAutoFit/>
          </a:bodyPr>
          <a:lstStyle/>
          <a:p>
            <a:pPr algn="ctr">
              <a:spcAft>
                <a:spcPts val="600"/>
              </a:spcAft>
            </a:pPr>
            <a:r>
              <a:rPr lang="en-US" sz="2000" err="1"/>
              <a:t>vargashr@mcmaster.ca</a:t>
            </a:r>
            <a:endParaRPr lang="en-US" sz="2000"/>
          </a:p>
        </p:txBody>
      </p:sp>
      <p:sp>
        <p:nvSpPr>
          <p:cNvPr id="6" name="TextBox 5">
            <a:extLst>
              <a:ext uri="{FF2B5EF4-FFF2-40B4-BE49-F238E27FC236}">
                <a16:creationId xmlns:a16="http://schemas.microsoft.com/office/drawing/2014/main" id="{7764527A-D4C3-5943-B937-884DD83E2B99}"/>
              </a:ext>
            </a:extLst>
          </p:cNvPr>
          <p:cNvSpPr txBox="1"/>
          <p:nvPr/>
        </p:nvSpPr>
        <p:spPr>
          <a:xfrm>
            <a:off x="87404" y="4878608"/>
            <a:ext cx="2885213" cy="369332"/>
          </a:xfrm>
          <a:prstGeom prst="rect">
            <a:avLst/>
          </a:prstGeom>
          <a:noFill/>
        </p:spPr>
        <p:txBody>
          <a:bodyPr wrap="none" rtlCol="0">
            <a:spAutoFit/>
          </a:bodyPr>
          <a:lstStyle/>
          <a:p>
            <a:r>
              <a:rPr lang="en-US"/>
              <a:t>Rodrigo A. Vargas Hernández</a:t>
            </a:r>
          </a:p>
        </p:txBody>
      </p:sp>
      <p:pic>
        <p:nvPicPr>
          <p:cNvPr id="14" name="Picture 13" descr="Logo, company name&#10;&#10;Description automatically generated">
            <a:extLst>
              <a:ext uri="{FF2B5EF4-FFF2-40B4-BE49-F238E27FC236}">
                <a16:creationId xmlns:a16="http://schemas.microsoft.com/office/drawing/2014/main" id="{0927B343-C339-B246-9DCD-94DEA4A86915}"/>
              </a:ext>
            </a:extLst>
          </p:cNvPr>
          <p:cNvPicPr>
            <a:picLocks noChangeAspect="1"/>
          </p:cNvPicPr>
          <p:nvPr/>
        </p:nvPicPr>
        <p:blipFill rotWithShape="1">
          <a:blip r:embed="rId3"/>
          <a:srcRect b="44766"/>
          <a:stretch/>
        </p:blipFill>
        <p:spPr>
          <a:xfrm>
            <a:off x="216714" y="322405"/>
            <a:ext cx="2133600" cy="1276678"/>
          </a:xfrm>
          <a:prstGeom prst="rect">
            <a:avLst/>
          </a:prstGeom>
        </p:spPr>
      </p:pic>
      <p:sp>
        <p:nvSpPr>
          <p:cNvPr id="17" name="TextBox 16">
            <a:extLst>
              <a:ext uri="{FF2B5EF4-FFF2-40B4-BE49-F238E27FC236}">
                <a16:creationId xmlns:a16="http://schemas.microsoft.com/office/drawing/2014/main" id="{7AA518DB-2B27-6140-A7F1-053E94CD050F}"/>
              </a:ext>
            </a:extLst>
          </p:cNvPr>
          <p:cNvSpPr txBox="1"/>
          <p:nvPr/>
        </p:nvSpPr>
        <p:spPr>
          <a:xfrm>
            <a:off x="698170" y="5446847"/>
            <a:ext cx="2365471" cy="477054"/>
          </a:xfrm>
          <a:prstGeom prst="rect">
            <a:avLst/>
          </a:prstGeom>
          <a:noFill/>
        </p:spPr>
        <p:txBody>
          <a:bodyPr wrap="square">
            <a:spAutoFit/>
          </a:bodyPr>
          <a:lstStyle/>
          <a:p>
            <a:r>
              <a:rPr lang="en-CA" sz="2500"/>
              <a:t>@</a:t>
            </a:r>
            <a:r>
              <a:rPr lang="en-CA" sz="2500" err="1"/>
              <a:t>RoVargasHdz</a:t>
            </a:r>
            <a:endParaRPr lang="en-US" sz="2500"/>
          </a:p>
        </p:txBody>
      </p:sp>
      <p:pic>
        <p:nvPicPr>
          <p:cNvPr id="18" name="Picture 17" descr="Icon&#10;&#10;Description automatically generated">
            <a:extLst>
              <a:ext uri="{FF2B5EF4-FFF2-40B4-BE49-F238E27FC236}">
                <a16:creationId xmlns:a16="http://schemas.microsoft.com/office/drawing/2014/main" id="{95943F6E-4A14-BA43-A9D8-FC9D642F7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69" y="5455432"/>
            <a:ext cx="469900" cy="406400"/>
          </a:xfrm>
          <a:prstGeom prst="rect">
            <a:avLst/>
          </a:prstGeom>
        </p:spPr>
      </p:pic>
      <p:pic>
        <p:nvPicPr>
          <p:cNvPr id="23" name="Picture 22" descr="A blue circle with a science symbol and circles&#10;&#10;Description automatically generated with medium confidence">
            <a:extLst>
              <a:ext uri="{FF2B5EF4-FFF2-40B4-BE49-F238E27FC236}">
                <a16:creationId xmlns:a16="http://schemas.microsoft.com/office/drawing/2014/main" id="{0E2266C8-39C8-608B-14EF-6E912AF5969E}"/>
              </a:ext>
            </a:extLst>
          </p:cNvPr>
          <p:cNvPicPr>
            <a:picLocks noChangeAspect="1"/>
          </p:cNvPicPr>
          <p:nvPr/>
        </p:nvPicPr>
        <p:blipFill>
          <a:blip/>
          <a:stretch>
            <a:fillRect/>
          </a:stretch>
        </p:blipFill>
        <p:spPr>
          <a:xfrm>
            <a:off x="9368935" y="4036788"/>
            <a:ext cx="2456197" cy="2271772"/>
          </a:xfrm>
          <a:prstGeom prst="rect">
            <a:avLst/>
          </a:prstGeom>
        </p:spPr>
      </p:pic>
      <p:sp>
        <p:nvSpPr>
          <p:cNvPr id="8" name="TextBox 7">
            <a:extLst>
              <a:ext uri="{FF2B5EF4-FFF2-40B4-BE49-F238E27FC236}">
                <a16:creationId xmlns:a16="http://schemas.microsoft.com/office/drawing/2014/main" id="{D44C8667-424F-365B-703F-F07AF72D7510}"/>
              </a:ext>
            </a:extLst>
          </p:cNvPr>
          <p:cNvSpPr txBox="1"/>
          <p:nvPr/>
        </p:nvSpPr>
        <p:spPr>
          <a:xfrm>
            <a:off x="9315103" y="6024859"/>
            <a:ext cx="2563860" cy="369332"/>
          </a:xfrm>
          <a:prstGeom prst="rect">
            <a:avLst/>
          </a:prstGeom>
          <a:noFill/>
        </p:spPr>
        <p:txBody>
          <a:bodyPr wrap="square">
            <a:spAutoFit/>
          </a:bodyPr>
          <a:lstStyle/>
          <a:p>
            <a:r>
              <a:rPr lang="en-US" dirty="0"/>
              <a:t>https://</a:t>
            </a:r>
            <a:r>
              <a:rPr lang="en-US" dirty="0" err="1"/>
              <a:t>chemai-lab.com</a:t>
            </a:r>
            <a:endParaRPr lang="en-US" dirty="0"/>
          </a:p>
        </p:txBody>
      </p:sp>
      <p:sp>
        <p:nvSpPr>
          <p:cNvPr id="9" name="Slide Number Placeholder 8">
            <a:extLst>
              <a:ext uri="{FF2B5EF4-FFF2-40B4-BE49-F238E27FC236}">
                <a16:creationId xmlns:a16="http://schemas.microsoft.com/office/drawing/2014/main" id="{E4CE9D14-AD9E-3A0D-D4D3-95DA3A5B6656}"/>
              </a:ext>
            </a:extLst>
          </p:cNvPr>
          <p:cNvSpPr>
            <a:spLocks noGrp="1"/>
          </p:cNvSpPr>
          <p:nvPr>
            <p:ph type="sldNum" sz="quarter" idx="12"/>
          </p:nvPr>
        </p:nvSpPr>
        <p:spPr/>
        <p:txBody>
          <a:bodyPr/>
          <a:lstStyle/>
          <a:p>
            <a:fld id="{86784891-473A-C846-92C0-48295DCA41E8}" type="slidenum">
              <a:rPr lang="en-US" smtClean="0"/>
              <a:t>1</a:t>
            </a:fld>
            <a:endParaRPr lang="en-US"/>
          </a:p>
        </p:txBody>
      </p:sp>
      <p:sp>
        <p:nvSpPr>
          <p:cNvPr id="5" name="TextBox 4">
            <a:extLst>
              <a:ext uri="{FF2B5EF4-FFF2-40B4-BE49-F238E27FC236}">
                <a16:creationId xmlns:a16="http://schemas.microsoft.com/office/drawing/2014/main" id="{F5405E7E-FCCF-D1E6-112B-B1F2E60691F2}"/>
              </a:ext>
            </a:extLst>
          </p:cNvPr>
          <p:cNvSpPr txBox="1"/>
          <p:nvPr/>
        </p:nvSpPr>
        <p:spPr>
          <a:xfrm>
            <a:off x="1530010" y="2745935"/>
            <a:ext cx="4922566" cy="646331"/>
          </a:xfrm>
          <a:prstGeom prst="rect">
            <a:avLst/>
          </a:prstGeom>
          <a:noFill/>
        </p:spPr>
        <p:txBody>
          <a:bodyPr wrap="none" rtlCol="0">
            <a:spAutoFit/>
          </a:bodyPr>
          <a:lstStyle/>
          <a:p>
            <a:r>
              <a:rPr lang="en-CA" dirty="0" err="1"/>
              <a:t>QSciTech</a:t>
            </a:r>
            <a:r>
              <a:rPr lang="en-CA" dirty="0"/>
              <a:t>–</a:t>
            </a:r>
            <a:r>
              <a:rPr lang="en-CA" dirty="0" err="1"/>
              <a:t>QuantumBC</a:t>
            </a:r>
            <a:r>
              <a:rPr lang="en-CA" dirty="0"/>
              <a:t>-CMC Virtual Workshop: </a:t>
            </a:r>
          </a:p>
          <a:p>
            <a:r>
              <a:rPr lang="en-CA" dirty="0"/>
              <a:t>Quantum Chemistry 2025</a:t>
            </a:r>
          </a:p>
        </p:txBody>
      </p:sp>
      <p:pic>
        <p:nvPicPr>
          <p:cNvPr id="7" name="Picture 6" descr="A person taking a selfie&#10;&#10;Description automatically generated">
            <a:extLst>
              <a:ext uri="{FF2B5EF4-FFF2-40B4-BE49-F238E27FC236}">
                <a16:creationId xmlns:a16="http://schemas.microsoft.com/office/drawing/2014/main" id="{5AF588DC-F3B3-CEEF-4F2F-A5CAF05C4914}"/>
              </a:ext>
            </a:extLst>
          </p:cNvPr>
          <p:cNvPicPr>
            <a:picLocks noChangeAspect="1"/>
          </p:cNvPicPr>
          <p:nvPr/>
        </p:nvPicPr>
        <p:blipFill>
          <a:blip/>
          <a:stretch>
            <a:fillRect/>
          </a:stretch>
        </p:blipFill>
        <p:spPr>
          <a:xfrm>
            <a:off x="8120154" y="4343333"/>
            <a:ext cx="1047924" cy="1416803"/>
          </a:xfrm>
          <a:prstGeom prst="rect">
            <a:avLst/>
          </a:prstGeom>
        </p:spPr>
      </p:pic>
      <p:sp>
        <p:nvSpPr>
          <p:cNvPr id="10" name="TextBox 9">
            <a:extLst>
              <a:ext uri="{FF2B5EF4-FFF2-40B4-BE49-F238E27FC236}">
                <a16:creationId xmlns:a16="http://schemas.microsoft.com/office/drawing/2014/main" id="{5FA7C601-BC45-DF61-D113-28DDC58CC08A}"/>
              </a:ext>
            </a:extLst>
          </p:cNvPr>
          <p:cNvSpPr txBox="1"/>
          <p:nvPr/>
        </p:nvSpPr>
        <p:spPr>
          <a:xfrm>
            <a:off x="8237974" y="5739235"/>
            <a:ext cx="724878" cy="369332"/>
          </a:xfrm>
          <a:prstGeom prst="rect">
            <a:avLst/>
          </a:prstGeom>
          <a:noFill/>
        </p:spPr>
        <p:txBody>
          <a:bodyPr wrap="none" rtlCol="0">
            <a:spAutoFit/>
          </a:bodyPr>
          <a:lstStyle/>
          <a:p>
            <a:r>
              <a:rPr lang="en-US" dirty="0"/>
              <a:t>Isaac</a:t>
            </a:r>
          </a:p>
        </p:txBody>
      </p:sp>
    </p:spTree>
    <p:extLst>
      <p:ext uri="{BB962C8B-B14F-4D97-AF65-F5344CB8AC3E}">
        <p14:creationId xmlns:p14="http://schemas.microsoft.com/office/powerpoint/2010/main" val="229113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41712A-84C9-CF41-B432-C1CC01F2BAF8}"/>
              </a:ext>
            </a:extLst>
          </p:cNvPr>
          <p:cNvPicPr>
            <a:picLocks noChangeAspect="1"/>
          </p:cNvPicPr>
          <p:nvPr/>
        </p:nvPicPr>
        <p:blipFill>
          <a:blip r:embed="rId3"/>
          <a:stretch>
            <a:fillRect/>
          </a:stretch>
        </p:blipFill>
        <p:spPr>
          <a:xfrm>
            <a:off x="1107328" y="833208"/>
            <a:ext cx="7205019" cy="986734"/>
          </a:xfrm>
          <a:prstGeom prst="rect">
            <a:avLst/>
          </a:prstGeom>
        </p:spPr>
      </p:pic>
      <p:pic>
        <p:nvPicPr>
          <p:cNvPr id="7" name="Picture 6">
            <a:extLst>
              <a:ext uri="{FF2B5EF4-FFF2-40B4-BE49-F238E27FC236}">
                <a16:creationId xmlns:a16="http://schemas.microsoft.com/office/drawing/2014/main" id="{DA65C445-5C46-AE41-8289-79458EED373E}"/>
              </a:ext>
            </a:extLst>
          </p:cNvPr>
          <p:cNvPicPr>
            <a:picLocks noChangeAspect="1"/>
          </p:cNvPicPr>
          <p:nvPr/>
        </p:nvPicPr>
        <p:blipFill>
          <a:blip r:embed="rId4"/>
          <a:stretch>
            <a:fillRect/>
          </a:stretch>
        </p:blipFill>
        <p:spPr>
          <a:xfrm>
            <a:off x="172651" y="2367996"/>
            <a:ext cx="5511457" cy="714109"/>
          </a:xfrm>
          <a:prstGeom prst="rect">
            <a:avLst/>
          </a:prstGeom>
        </p:spPr>
      </p:pic>
      <p:pic>
        <p:nvPicPr>
          <p:cNvPr id="8" name="Picture 7">
            <a:extLst>
              <a:ext uri="{FF2B5EF4-FFF2-40B4-BE49-F238E27FC236}">
                <a16:creationId xmlns:a16="http://schemas.microsoft.com/office/drawing/2014/main" id="{7A358669-D0E9-4849-AA62-B97FD3550823}"/>
              </a:ext>
            </a:extLst>
          </p:cNvPr>
          <p:cNvPicPr>
            <a:picLocks noChangeAspect="1"/>
          </p:cNvPicPr>
          <p:nvPr/>
        </p:nvPicPr>
        <p:blipFill rotWithShape="1">
          <a:blip r:embed="rId5"/>
          <a:srcRect t="3254"/>
          <a:stretch/>
        </p:blipFill>
        <p:spPr>
          <a:xfrm>
            <a:off x="420525" y="3770733"/>
            <a:ext cx="11514905" cy="1469197"/>
          </a:xfrm>
          <a:prstGeom prst="rect">
            <a:avLst/>
          </a:prstGeom>
        </p:spPr>
      </p:pic>
      <p:cxnSp>
        <p:nvCxnSpPr>
          <p:cNvPr id="27" name="Straight Connector 26">
            <a:extLst>
              <a:ext uri="{FF2B5EF4-FFF2-40B4-BE49-F238E27FC236}">
                <a16:creationId xmlns:a16="http://schemas.microsoft.com/office/drawing/2014/main" id="{89DE42DF-8126-B54D-A8E8-C5FCCF8F7807}"/>
              </a:ext>
            </a:extLst>
          </p:cNvPr>
          <p:cNvCxnSpPr/>
          <p:nvPr/>
        </p:nvCxnSpPr>
        <p:spPr>
          <a:xfrm>
            <a:off x="3361038" y="4646141"/>
            <a:ext cx="84520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6A0DCAF-BFB8-0D4A-97EA-A46A4B277348}"/>
              </a:ext>
            </a:extLst>
          </p:cNvPr>
          <p:cNvCxnSpPr>
            <a:cxnSpLocks/>
          </p:cNvCxnSpPr>
          <p:nvPr/>
        </p:nvCxnSpPr>
        <p:spPr>
          <a:xfrm>
            <a:off x="621957" y="5268763"/>
            <a:ext cx="96048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D46B7F-7EED-F544-84BC-B8CC1D14B5B3}"/>
              </a:ext>
            </a:extLst>
          </p:cNvPr>
          <p:cNvCxnSpPr>
            <a:cxnSpLocks/>
          </p:cNvCxnSpPr>
          <p:nvPr/>
        </p:nvCxnSpPr>
        <p:spPr>
          <a:xfrm>
            <a:off x="7834184" y="4939250"/>
            <a:ext cx="39788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69E539E-97F4-EC42-B14C-418D84D07F80}"/>
              </a:ext>
            </a:extLst>
          </p:cNvPr>
          <p:cNvSpPr/>
          <p:nvPr/>
        </p:nvSpPr>
        <p:spPr>
          <a:xfrm>
            <a:off x="1107328" y="718018"/>
            <a:ext cx="3699450" cy="432486"/>
          </a:xfrm>
          <a:prstGeom prst="rect">
            <a:avLst/>
          </a:prstGeom>
          <a:solidFill>
            <a:schemeClr val="lt1">
              <a:alpha val="5805"/>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DE53284-6663-B04C-8BC6-1A90C165D0FC}"/>
              </a:ext>
            </a:extLst>
          </p:cNvPr>
          <p:cNvSpPr txBox="1"/>
          <p:nvPr/>
        </p:nvSpPr>
        <p:spPr>
          <a:xfrm>
            <a:off x="172651" y="6440088"/>
            <a:ext cx="3188387" cy="430887"/>
          </a:xfrm>
          <a:prstGeom prst="rect">
            <a:avLst/>
          </a:prstGeom>
          <a:noFill/>
        </p:spPr>
        <p:txBody>
          <a:bodyPr wrap="square" rtlCol="0">
            <a:spAutoFit/>
          </a:bodyPr>
          <a:lstStyle/>
          <a:p>
            <a:r>
              <a:rPr lang="en-CA" sz="2200">
                <a:latin typeface="Calibri" panose="020F0502020204030204" pitchFamily="34" charset="0"/>
                <a:ea typeface="+mj-ea"/>
                <a:cs typeface="Calibri" panose="020F0502020204030204" pitchFamily="34" charset="0"/>
              </a:rPr>
              <a:t>J. </a:t>
            </a:r>
            <a:r>
              <a:rPr lang="en-CA" sz="2200" err="1">
                <a:latin typeface="Calibri" panose="020F0502020204030204" pitchFamily="34" charset="0"/>
                <a:ea typeface="+mj-ea"/>
                <a:cs typeface="Calibri" panose="020F0502020204030204" pitchFamily="34" charset="0"/>
              </a:rPr>
              <a:t>Schmidhuber</a:t>
            </a:r>
            <a:r>
              <a:rPr lang="en-CA" sz="2200">
                <a:latin typeface="Calibri" panose="020F0502020204030204" pitchFamily="34" charset="0"/>
                <a:ea typeface="+mj-ea"/>
                <a:cs typeface="Calibri" panose="020F0502020204030204" pitchFamily="34" charset="0"/>
              </a:rPr>
              <a:t> (1990)</a:t>
            </a:r>
          </a:p>
        </p:txBody>
      </p:sp>
      <p:grpSp>
        <p:nvGrpSpPr>
          <p:cNvPr id="9" name="Group 8">
            <a:extLst>
              <a:ext uri="{FF2B5EF4-FFF2-40B4-BE49-F238E27FC236}">
                <a16:creationId xmlns:a16="http://schemas.microsoft.com/office/drawing/2014/main" id="{A284C0F0-22C0-EE46-8D6D-9FF742F14DA6}"/>
              </a:ext>
            </a:extLst>
          </p:cNvPr>
          <p:cNvGrpSpPr/>
          <p:nvPr/>
        </p:nvGrpSpPr>
        <p:grpSpPr>
          <a:xfrm>
            <a:off x="9864849" y="1110311"/>
            <a:ext cx="1911101" cy="2447081"/>
            <a:chOff x="9864849" y="1110311"/>
            <a:chExt cx="1911101" cy="2447081"/>
          </a:xfrm>
        </p:grpSpPr>
        <p:pic>
          <p:nvPicPr>
            <p:cNvPr id="12" name="Picture 2">
              <a:extLst>
                <a:ext uri="{FF2B5EF4-FFF2-40B4-BE49-F238E27FC236}">
                  <a16:creationId xmlns:a16="http://schemas.microsoft.com/office/drawing/2014/main" id="{F343484E-5F62-4F42-AA84-2CFEFAF888FB}"/>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20389" t="7032" r="40566"/>
            <a:stretch/>
          </p:blipFill>
          <p:spPr bwMode="auto">
            <a:xfrm>
              <a:off x="10091601" y="1468846"/>
              <a:ext cx="1457597" cy="1954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E16BE8-C9BB-CC4A-BFB1-284E48CC7B05}"/>
                </a:ext>
              </a:extLst>
            </p:cNvPr>
            <p:cNvSpPr txBox="1"/>
            <p:nvPr/>
          </p:nvSpPr>
          <p:spPr>
            <a:xfrm>
              <a:off x="9888093" y="1152382"/>
              <a:ext cx="1864613" cy="338554"/>
            </a:xfrm>
            <a:prstGeom prst="rect">
              <a:avLst/>
            </a:prstGeom>
            <a:noFill/>
          </p:spPr>
          <p:txBody>
            <a:bodyPr wrap="none" rtlCol="0">
              <a:spAutoFit/>
            </a:bodyPr>
            <a:lstStyle/>
            <a:p>
              <a:r>
                <a:rPr lang="en-US" sz="1600"/>
                <a:t>Epiphany moment 1!</a:t>
              </a:r>
            </a:p>
          </p:txBody>
        </p:sp>
        <p:sp>
          <p:nvSpPr>
            <p:cNvPr id="6" name="Frame 5">
              <a:extLst>
                <a:ext uri="{FF2B5EF4-FFF2-40B4-BE49-F238E27FC236}">
                  <a16:creationId xmlns:a16="http://schemas.microsoft.com/office/drawing/2014/main" id="{E4CE7D18-5A5F-1D48-893E-3170F92033C3}"/>
                </a:ext>
              </a:extLst>
            </p:cNvPr>
            <p:cNvSpPr/>
            <p:nvPr/>
          </p:nvSpPr>
          <p:spPr>
            <a:xfrm>
              <a:off x="9864849" y="1110311"/>
              <a:ext cx="1911101" cy="2447081"/>
            </a:xfrm>
            <a:prstGeom prst="frame">
              <a:avLst>
                <a:gd name="adj1" fmla="val 10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
        <p:nvSpPr>
          <p:cNvPr id="10" name="Slide Number Placeholder 9">
            <a:extLst>
              <a:ext uri="{FF2B5EF4-FFF2-40B4-BE49-F238E27FC236}">
                <a16:creationId xmlns:a16="http://schemas.microsoft.com/office/drawing/2014/main" id="{19E3AF9C-CE25-DA0E-809E-2FB4C910FF7F}"/>
              </a:ext>
            </a:extLst>
          </p:cNvPr>
          <p:cNvSpPr>
            <a:spLocks noGrp="1"/>
          </p:cNvSpPr>
          <p:nvPr>
            <p:ph type="sldNum" sz="quarter" idx="12"/>
          </p:nvPr>
        </p:nvSpPr>
        <p:spPr/>
        <p:txBody>
          <a:bodyPr/>
          <a:lstStyle/>
          <a:p>
            <a:fld id="{86784891-473A-C846-92C0-48295DCA41E8}" type="slidenum">
              <a:rPr lang="en-US" smtClean="0"/>
              <a:t>10</a:t>
            </a:fld>
            <a:endParaRPr lang="en-US"/>
          </a:p>
        </p:txBody>
      </p:sp>
    </p:spTree>
    <p:extLst>
      <p:ext uri="{BB962C8B-B14F-4D97-AF65-F5344CB8AC3E}">
        <p14:creationId xmlns:p14="http://schemas.microsoft.com/office/powerpoint/2010/main" val="54832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F009B16C-F5E4-0F85-F7BA-5E8D80ADCEF8}"/>
              </a:ext>
            </a:extLst>
          </p:cNvPr>
          <p:cNvPicPr>
            <a:picLocks noChangeAspect="1"/>
          </p:cNvPicPr>
          <p:nvPr/>
        </p:nvPicPr>
        <p:blipFill rotWithShape="1">
          <a:blip/>
          <a:srcRect l="10741" b="10902"/>
          <a:stretch/>
        </p:blipFill>
        <p:spPr>
          <a:xfrm>
            <a:off x="6982952" y="1495997"/>
            <a:ext cx="5180956" cy="3447713"/>
          </a:xfrm>
          <a:prstGeom prst="rect">
            <a:avLst/>
          </a:prstGeom>
        </p:spPr>
      </p:pic>
      <p:sp>
        <p:nvSpPr>
          <p:cNvPr id="4" name="TextBox 3">
            <a:extLst>
              <a:ext uri="{FF2B5EF4-FFF2-40B4-BE49-F238E27FC236}">
                <a16:creationId xmlns:a16="http://schemas.microsoft.com/office/drawing/2014/main" id="{7D88EBAC-FE39-27F4-F8F1-6087031AC24F}"/>
              </a:ext>
            </a:extLst>
          </p:cNvPr>
          <p:cNvSpPr txBox="1"/>
          <p:nvPr/>
        </p:nvSpPr>
        <p:spPr>
          <a:xfrm>
            <a:off x="92452" y="127482"/>
            <a:ext cx="6094708" cy="646331"/>
          </a:xfrm>
          <a:prstGeom prst="rect">
            <a:avLst/>
          </a:prstGeom>
          <a:noFill/>
        </p:spPr>
        <p:txBody>
          <a:bodyPr wrap="square">
            <a:spAutoFit/>
          </a:bodyPr>
          <a:lstStyle/>
          <a:p>
            <a:r>
              <a:rPr lang="en-US" sz="1800" dirty="0">
                <a:latin typeface="+mj-lt"/>
              </a:rPr>
              <a:t>Differentiable quantum computational chemistry (</a:t>
            </a:r>
            <a:r>
              <a:rPr lang="en-CA" dirty="0"/>
              <a:t>arXiv:1811.04968)</a:t>
            </a:r>
            <a:r>
              <a:rPr lang="en-US" sz="1800" dirty="0">
                <a:latin typeface="+mj-lt"/>
              </a:rPr>
              <a:t> </a:t>
            </a:r>
            <a:endParaRPr lang="en-US" dirty="0">
              <a:latin typeface="+mj-lt"/>
            </a:endParaRPr>
          </a:p>
        </p:txBody>
      </p:sp>
      <p:pic>
        <p:nvPicPr>
          <p:cNvPr id="6" name="Picture 5" descr="A screenshot of a computer code&#10;&#10;Description automatically generated">
            <a:extLst>
              <a:ext uri="{FF2B5EF4-FFF2-40B4-BE49-F238E27FC236}">
                <a16:creationId xmlns:a16="http://schemas.microsoft.com/office/drawing/2014/main" id="{3DBD7AFD-72B6-31A1-1C40-1B1F36B6B97F}"/>
              </a:ext>
            </a:extLst>
          </p:cNvPr>
          <p:cNvPicPr>
            <a:picLocks noChangeAspect="1"/>
          </p:cNvPicPr>
          <p:nvPr/>
        </p:nvPicPr>
        <p:blipFill>
          <a:blip/>
          <a:stretch>
            <a:fillRect/>
          </a:stretch>
        </p:blipFill>
        <p:spPr>
          <a:xfrm>
            <a:off x="573410" y="694920"/>
            <a:ext cx="5613750" cy="36199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BA91FCDD-722B-7DE6-8377-6701BF469187}"/>
              </a:ext>
            </a:extLst>
          </p:cNvPr>
          <p:cNvPicPr>
            <a:picLocks noChangeAspect="1"/>
          </p:cNvPicPr>
          <p:nvPr/>
        </p:nvPicPr>
        <p:blipFill>
          <a:blip r:embed="rId2"/>
          <a:stretch>
            <a:fillRect/>
          </a:stretch>
        </p:blipFill>
        <p:spPr>
          <a:xfrm>
            <a:off x="619904" y="4253883"/>
            <a:ext cx="5567256" cy="2198452"/>
          </a:xfrm>
          <a:prstGeom prst="rect">
            <a:avLst/>
          </a:prstGeom>
        </p:spPr>
      </p:pic>
      <p:pic>
        <p:nvPicPr>
          <p:cNvPr id="9" name="Picture 2" descr="GitHub - PennyLaneAI/pennylane: PennyLane is a cross-platform Python  library for quantum computing, quantum machine learning, and quantum  chemistry. Train a quantum computer the same way as a neural network.">
            <a:extLst>
              <a:ext uri="{FF2B5EF4-FFF2-40B4-BE49-F238E27FC236}">
                <a16:creationId xmlns:a16="http://schemas.microsoft.com/office/drawing/2014/main" id="{9DAD10B6-10C7-E152-7400-9D821103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407" y="5075553"/>
            <a:ext cx="2488313" cy="1645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F9DA6C-FDF3-39DF-6BD5-D9EF3298AA99}"/>
              </a:ext>
            </a:extLst>
          </p:cNvPr>
          <p:cNvPicPr>
            <a:picLocks noChangeAspect="1"/>
          </p:cNvPicPr>
          <p:nvPr/>
        </p:nvPicPr>
        <p:blipFill>
          <a:blip/>
          <a:stretch>
            <a:fillRect/>
          </a:stretch>
        </p:blipFill>
        <p:spPr>
          <a:xfrm>
            <a:off x="8188487" y="1007605"/>
            <a:ext cx="2520842" cy="815009"/>
          </a:xfrm>
          <a:prstGeom prst="rect">
            <a:avLst/>
          </a:prstGeom>
        </p:spPr>
      </p:pic>
      <p:sp>
        <p:nvSpPr>
          <p:cNvPr id="11" name="TextBox 10">
            <a:extLst>
              <a:ext uri="{FF2B5EF4-FFF2-40B4-BE49-F238E27FC236}">
                <a16:creationId xmlns:a16="http://schemas.microsoft.com/office/drawing/2014/main" id="{5AB79859-BA33-4297-E49B-D4587BF5591D}"/>
              </a:ext>
            </a:extLst>
          </p:cNvPr>
          <p:cNvSpPr txBox="1"/>
          <p:nvPr/>
        </p:nvSpPr>
        <p:spPr>
          <a:xfrm>
            <a:off x="6718516" y="540690"/>
            <a:ext cx="1533048" cy="369332"/>
          </a:xfrm>
          <a:prstGeom prst="rect">
            <a:avLst/>
          </a:prstGeom>
          <a:noFill/>
        </p:spPr>
        <p:txBody>
          <a:bodyPr wrap="none" rtlCol="0">
            <a:spAutoFit/>
          </a:bodyPr>
          <a:lstStyle/>
          <a:p>
            <a:r>
              <a:rPr lang="en-US"/>
              <a:t>Gradient step</a:t>
            </a:r>
          </a:p>
        </p:txBody>
      </p:sp>
      <p:sp>
        <p:nvSpPr>
          <p:cNvPr id="12" name="Slide Number Placeholder 11">
            <a:extLst>
              <a:ext uri="{FF2B5EF4-FFF2-40B4-BE49-F238E27FC236}">
                <a16:creationId xmlns:a16="http://schemas.microsoft.com/office/drawing/2014/main" id="{988880F1-796F-C573-EF0F-C8C7C09B8BE0}"/>
              </a:ext>
            </a:extLst>
          </p:cNvPr>
          <p:cNvSpPr>
            <a:spLocks noGrp="1"/>
          </p:cNvSpPr>
          <p:nvPr>
            <p:ph type="sldNum" sz="quarter" idx="12"/>
          </p:nvPr>
        </p:nvSpPr>
        <p:spPr/>
        <p:txBody>
          <a:bodyPr/>
          <a:lstStyle/>
          <a:p>
            <a:fld id="{86784891-473A-C846-92C0-48295DCA41E8}" type="slidenum">
              <a:rPr lang="en-US" smtClean="0"/>
              <a:t>11</a:t>
            </a:fld>
            <a:endParaRPr lang="en-US"/>
          </a:p>
        </p:txBody>
      </p:sp>
    </p:spTree>
    <p:extLst>
      <p:ext uri="{BB962C8B-B14F-4D97-AF65-F5344CB8AC3E}">
        <p14:creationId xmlns:p14="http://schemas.microsoft.com/office/powerpoint/2010/main" val="168624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5FB7D-37B5-DD47-AFC5-48EC3B5C1716}"/>
              </a:ext>
            </a:extLst>
          </p:cNvPr>
          <p:cNvSpPr>
            <a:spLocks noGrp="1"/>
          </p:cNvSpPr>
          <p:nvPr>
            <p:ph type="sldNum" sz="quarter" idx="12"/>
          </p:nvPr>
        </p:nvSpPr>
        <p:spPr/>
        <p:txBody>
          <a:bodyPr/>
          <a:lstStyle/>
          <a:p>
            <a:fld id="{86784891-473A-C846-92C0-48295DCA41E8}" type="slidenum">
              <a:rPr lang="en-US" smtClean="0"/>
              <a:t>12</a:t>
            </a:fld>
            <a:endParaRPr lang="en-US"/>
          </a:p>
        </p:txBody>
      </p:sp>
      <p:sp>
        <p:nvSpPr>
          <p:cNvPr id="3" name="TextBox 2">
            <a:extLst>
              <a:ext uri="{FF2B5EF4-FFF2-40B4-BE49-F238E27FC236}">
                <a16:creationId xmlns:a16="http://schemas.microsoft.com/office/drawing/2014/main" id="{BC79E9E6-E870-0FA8-7CF9-7068B18C0567}"/>
              </a:ext>
            </a:extLst>
          </p:cNvPr>
          <p:cNvSpPr txBox="1"/>
          <p:nvPr/>
        </p:nvSpPr>
        <p:spPr>
          <a:xfrm>
            <a:off x="1051093" y="3136612"/>
            <a:ext cx="10089813" cy="584775"/>
          </a:xfrm>
          <a:prstGeom prst="rect">
            <a:avLst/>
          </a:prstGeom>
          <a:noFill/>
        </p:spPr>
        <p:txBody>
          <a:bodyPr wrap="none" rtlCol="0">
            <a:spAutoFit/>
          </a:bodyPr>
          <a:lstStyle/>
          <a:p>
            <a:r>
              <a:rPr lang="en-US" sz="3200" dirty="0"/>
              <a:t>(some) machine learning approaches to accelerate VQE </a:t>
            </a:r>
          </a:p>
        </p:txBody>
      </p:sp>
    </p:spTree>
    <p:extLst>
      <p:ext uri="{BB962C8B-B14F-4D97-AF65-F5344CB8AC3E}">
        <p14:creationId xmlns:p14="http://schemas.microsoft.com/office/powerpoint/2010/main" val="2254939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0FB3678-595D-904A-0D5E-B1B50C18FD7C}"/>
              </a:ext>
            </a:extLst>
          </p:cNvPr>
          <p:cNvPicPr>
            <a:picLocks noChangeAspect="1"/>
          </p:cNvPicPr>
          <p:nvPr/>
        </p:nvPicPr>
        <p:blipFill>
          <a:blip r:embed="rId3"/>
          <a:stretch>
            <a:fillRect/>
          </a:stretch>
        </p:blipFill>
        <p:spPr>
          <a:xfrm>
            <a:off x="5849923" y="2339425"/>
            <a:ext cx="5869251" cy="4401938"/>
          </a:xfrm>
          <a:prstGeom prst="rect">
            <a:avLst/>
          </a:prstGeom>
        </p:spPr>
      </p:pic>
      <p:sp>
        <p:nvSpPr>
          <p:cNvPr id="2" name="Slide Number Placeholder 1">
            <a:extLst>
              <a:ext uri="{FF2B5EF4-FFF2-40B4-BE49-F238E27FC236}">
                <a16:creationId xmlns:a16="http://schemas.microsoft.com/office/drawing/2014/main" id="{8A7E2E16-B99C-D55C-35B2-ABA24FC2EA52}"/>
              </a:ext>
            </a:extLst>
          </p:cNvPr>
          <p:cNvSpPr>
            <a:spLocks noGrp="1"/>
          </p:cNvSpPr>
          <p:nvPr>
            <p:ph type="sldNum" sz="quarter" idx="12"/>
          </p:nvPr>
        </p:nvSpPr>
        <p:spPr/>
        <p:txBody>
          <a:bodyPr/>
          <a:lstStyle/>
          <a:p>
            <a:fld id="{86784891-473A-C846-92C0-48295DCA41E8}" type="slidenum">
              <a:rPr lang="en-US" smtClean="0"/>
              <a:t>13</a:t>
            </a:fld>
            <a:endParaRPr lang="en-US"/>
          </a:p>
        </p:txBody>
      </p:sp>
      <p:sp>
        <p:nvSpPr>
          <p:cNvPr id="4" name="TextBox 3">
            <a:extLst>
              <a:ext uri="{FF2B5EF4-FFF2-40B4-BE49-F238E27FC236}">
                <a16:creationId xmlns:a16="http://schemas.microsoft.com/office/drawing/2014/main" id="{28D50E78-9578-0854-5D30-1DBFCDCC5B59}"/>
              </a:ext>
            </a:extLst>
          </p:cNvPr>
          <p:cNvSpPr txBox="1"/>
          <p:nvPr/>
        </p:nvSpPr>
        <p:spPr>
          <a:xfrm>
            <a:off x="80236" y="169588"/>
            <a:ext cx="3704532" cy="369332"/>
          </a:xfrm>
          <a:prstGeom prst="rect">
            <a:avLst/>
          </a:prstGeom>
          <a:noFill/>
        </p:spPr>
        <p:txBody>
          <a:bodyPr wrap="square">
            <a:spAutoFit/>
          </a:bodyPr>
          <a:lstStyle/>
          <a:p>
            <a:pPr algn="ctr"/>
            <a:r>
              <a:rPr lang="en-US" sz="1800" b="1" dirty="0">
                <a:latin typeface="+mj-lt"/>
              </a:rPr>
              <a:t>Variational Quantum </a:t>
            </a:r>
            <a:r>
              <a:rPr lang="en-US" sz="1800" b="1" dirty="0" err="1">
                <a:latin typeface="+mj-lt"/>
              </a:rPr>
              <a:t>Eigensolver</a:t>
            </a:r>
            <a:endParaRPr lang="en-US" sz="1800" b="1" dirty="0">
              <a:latin typeface="+mj-lt"/>
            </a:endParaRPr>
          </a:p>
        </p:txBody>
      </p:sp>
      <p:sp>
        <p:nvSpPr>
          <p:cNvPr id="6" name="TextBox 5">
            <a:extLst>
              <a:ext uri="{FF2B5EF4-FFF2-40B4-BE49-F238E27FC236}">
                <a16:creationId xmlns:a16="http://schemas.microsoft.com/office/drawing/2014/main" id="{3F2CF2EC-6C24-9CB7-D132-B40FB7682BFF}"/>
              </a:ext>
            </a:extLst>
          </p:cNvPr>
          <p:cNvSpPr txBox="1"/>
          <p:nvPr/>
        </p:nvSpPr>
        <p:spPr>
          <a:xfrm>
            <a:off x="3550112" y="200365"/>
            <a:ext cx="3413861" cy="307777"/>
          </a:xfrm>
          <a:prstGeom prst="rect">
            <a:avLst/>
          </a:prstGeom>
          <a:noFill/>
        </p:spPr>
        <p:txBody>
          <a:bodyPr wrap="square">
            <a:spAutoFit/>
          </a:bodyPr>
          <a:lstStyle/>
          <a:p>
            <a:r>
              <a:rPr lang="en-US" sz="1400" dirty="0"/>
              <a:t>PRX QUANTUM 2, 020329 (2021)</a:t>
            </a:r>
          </a:p>
        </p:txBody>
      </p:sp>
      <p:sp>
        <p:nvSpPr>
          <p:cNvPr id="8" name="TextBox 7">
            <a:extLst>
              <a:ext uri="{FF2B5EF4-FFF2-40B4-BE49-F238E27FC236}">
                <a16:creationId xmlns:a16="http://schemas.microsoft.com/office/drawing/2014/main" id="{CE3165BF-AB04-C5C9-E6EA-9390C28ECA4B}"/>
              </a:ext>
            </a:extLst>
          </p:cNvPr>
          <p:cNvSpPr txBox="1"/>
          <p:nvPr/>
        </p:nvSpPr>
        <p:spPr>
          <a:xfrm>
            <a:off x="230115" y="603583"/>
            <a:ext cx="5490839" cy="369332"/>
          </a:xfrm>
          <a:prstGeom prst="rect">
            <a:avLst/>
          </a:prstGeom>
          <a:noFill/>
        </p:spPr>
        <p:txBody>
          <a:bodyPr wrap="square">
            <a:spAutoFit/>
          </a:bodyPr>
          <a:lstStyle/>
          <a:p>
            <a:r>
              <a:rPr lang="en-US" dirty="0"/>
              <a:t>Data driven initial circuit parameterization prediction.</a:t>
            </a:r>
          </a:p>
        </p:txBody>
      </p:sp>
      <p:grpSp>
        <p:nvGrpSpPr>
          <p:cNvPr id="36" name="Group 35">
            <a:extLst>
              <a:ext uri="{FF2B5EF4-FFF2-40B4-BE49-F238E27FC236}">
                <a16:creationId xmlns:a16="http://schemas.microsoft.com/office/drawing/2014/main" id="{788F6DFC-AB34-3670-D1A5-D66D02320A65}"/>
              </a:ext>
            </a:extLst>
          </p:cNvPr>
          <p:cNvGrpSpPr/>
          <p:nvPr/>
        </p:nvGrpSpPr>
        <p:grpSpPr>
          <a:xfrm>
            <a:off x="472826" y="1282320"/>
            <a:ext cx="3494726" cy="2212000"/>
            <a:chOff x="377066" y="1923040"/>
            <a:chExt cx="2977641" cy="1848439"/>
          </a:xfrm>
        </p:grpSpPr>
        <p:pic>
          <p:nvPicPr>
            <p:cNvPr id="12" name="Picture 11">
              <a:extLst>
                <a:ext uri="{FF2B5EF4-FFF2-40B4-BE49-F238E27FC236}">
                  <a16:creationId xmlns:a16="http://schemas.microsoft.com/office/drawing/2014/main" id="{3953696C-211A-AEC6-AA4C-4010DA94DF83}"/>
                </a:ext>
              </a:extLst>
            </p:cNvPr>
            <p:cNvPicPr>
              <a:picLocks noChangeAspect="1"/>
            </p:cNvPicPr>
            <p:nvPr/>
          </p:nvPicPr>
          <p:blipFill>
            <a:blip r:embed="rId4"/>
            <a:stretch>
              <a:fillRect/>
            </a:stretch>
          </p:blipFill>
          <p:spPr>
            <a:xfrm>
              <a:off x="377066" y="1923040"/>
              <a:ext cx="2977641" cy="1848439"/>
            </a:xfrm>
            <a:prstGeom prst="rect">
              <a:avLst/>
            </a:prstGeom>
          </p:spPr>
        </p:pic>
        <p:pic>
          <p:nvPicPr>
            <p:cNvPr id="11" name="Picture 10">
              <a:extLst>
                <a:ext uri="{FF2B5EF4-FFF2-40B4-BE49-F238E27FC236}">
                  <a16:creationId xmlns:a16="http://schemas.microsoft.com/office/drawing/2014/main" id="{EF4E9F73-EE17-6D49-7143-2CC5156BA47E}"/>
                </a:ext>
              </a:extLst>
            </p:cNvPr>
            <p:cNvPicPr>
              <a:picLocks noChangeAspect="1"/>
            </p:cNvPicPr>
            <p:nvPr/>
          </p:nvPicPr>
          <p:blipFill>
            <a:blip r:embed="rId5"/>
            <a:srcRect l="10985" r="13382"/>
            <a:stretch/>
          </p:blipFill>
          <p:spPr>
            <a:xfrm rot="16200000">
              <a:off x="1543737" y="2234779"/>
              <a:ext cx="644297" cy="853591"/>
            </a:xfrm>
            <a:prstGeom prst="rect">
              <a:avLst/>
            </a:prstGeom>
          </p:spPr>
        </p:pic>
        <p:pic>
          <p:nvPicPr>
            <p:cNvPr id="13" name="Picture 12">
              <a:extLst>
                <a:ext uri="{FF2B5EF4-FFF2-40B4-BE49-F238E27FC236}">
                  <a16:creationId xmlns:a16="http://schemas.microsoft.com/office/drawing/2014/main" id="{FFF82B5F-B94B-17BF-5EBD-304472AB6B5A}"/>
                </a:ext>
              </a:extLst>
            </p:cNvPr>
            <p:cNvPicPr>
              <a:picLocks noChangeAspect="1"/>
            </p:cNvPicPr>
            <p:nvPr/>
          </p:nvPicPr>
          <p:blipFill>
            <a:blip r:embed="rId6"/>
            <a:stretch>
              <a:fillRect/>
            </a:stretch>
          </p:blipFill>
          <p:spPr>
            <a:xfrm>
              <a:off x="1649103" y="2047913"/>
              <a:ext cx="469900" cy="279400"/>
            </a:xfrm>
            <a:prstGeom prst="rect">
              <a:avLst/>
            </a:prstGeom>
          </p:spPr>
        </p:pic>
        <p:cxnSp>
          <p:nvCxnSpPr>
            <p:cNvPr id="15" name="Straight Arrow Connector 14">
              <a:extLst>
                <a:ext uri="{FF2B5EF4-FFF2-40B4-BE49-F238E27FC236}">
                  <a16:creationId xmlns:a16="http://schemas.microsoft.com/office/drawing/2014/main" id="{9F157E77-1136-0AD2-9DC6-6676F06B2B6C}"/>
                </a:ext>
              </a:extLst>
            </p:cNvPr>
            <p:cNvCxnSpPr>
              <a:stCxn id="11" idx="1"/>
            </p:cNvCxnSpPr>
            <p:nvPr/>
          </p:nvCxnSpPr>
          <p:spPr>
            <a:xfrm>
              <a:off x="1865886" y="2983723"/>
              <a:ext cx="205138" cy="498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3D825D3-675E-19E7-ADD7-2464DE17B17B}"/>
                </a:ext>
              </a:extLst>
            </p:cNvPr>
            <p:cNvCxnSpPr>
              <a:cxnSpLocks/>
            </p:cNvCxnSpPr>
            <p:nvPr/>
          </p:nvCxnSpPr>
          <p:spPr>
            <a:xfrm flipH="1">
              <a:off x="1768243" y="2995835"/>
              <a:ext cx="97642" cy="433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82817396-88AD-2621-77D3-96FE69F90DF9}"/>
              </a:ext>
            </a:extLst>
          </p:cNvPr>
          <p:cNvSpPr txBox="1"/>
          <p:nvPr/>
        </p:nvSpPr>
        <p:spPr>
          <a:xfrm>
            <a:off x="230115" y="3853503"/>
            <a:ext cx="997389" cy="369332"/>
          </a:xfrm>
          <a:prstGeom prst="rect">
            <a:avLst/>
          </a:prstGeom>
          <a:noFill/>
        </p:spPr>
        <p:txBody>
          <a:bodyPr wrap="none" rtlCol="0">
            <a:spAutoFit/>
          </a:bodyPr>
          <a:lstStyle/>
          <a:p>
            <a:r>
              <a:rPr lang="en-US" dirty="0"/>
              <a:t>Models:</a:t>
            </a:r>
          </a:p>
        </p:txBody>
      </p:sp>
      <p:pic>
        <p:nvPicPr>
          <p:cNvPr id="24" name="Picture 23">
            <a:extLst>
              <a:ext uri="{FF2B5EF4-FFF2-40B4-BE49-F238E27FC236}">
                <a16:creationId xmlns:a16="http://schemas.microsoft.com/office/drawing/2014/main" id="{D99DB278-8E45-3C29-D793-8BD1C02A5E7D}"/>
              </a:ext>
            </a:extLst>
          </p:cNvPr>
          <p:cNvPicPr>
            <a:picLocks noChangeAspect="1"/>
          </p:cNvPicPr>
          <p:nvPr/>
        </p:nvPicPr>
        <p:blipFill>
          <a:blip r:embed="rId7"/>
          <a:stretch>
            <a:fillRect/>
          </a:stretch>
        </p:blipFill>
        <p:spPr>
          <a:xfrm>
            <a:off x="690803" y="4932984"/>
            <a:ext cx="3670300" cy="495300"/>
          </a:xfrm>
          <a:prstGeom prst="rect">
            <a:avLst/>
          </a:prstGeom>
        </p:spPr>
      </p:pic>
      <p:pic>
        <p:nvPicPr>
          <p:cNvPr id="25" name="Picture 24">
            <a:extLst>
              <a:ext uri="{FF2B5EF4-FFF2-40B4-BE49-F238E27FC236}">
                <a16:creationId xmlns:a16="http://schemas.microsoft.com/office/drawing/2014/main" id="{5AAD110C-181E-A9A7-E9E7-D64B05AF37FB}"/>
              </a:ext>
            </a:extLst>
          </p:cNvPr>
          <p:cNvPicPr>
            <a:picLocks noChangeAspect="1"/>
          </p:cNvPicPr>
          <p:nvPr/>
        </p:nvPicPr>
        <p:blipFill>
          <a:blip r:embed="rId8"/>
          <a:stretch>
            <a:fillRect/>
          </a:stretch>
        </p:blipFill>
        <p:spPr>
          <a:xfrm>
            <a:off x="705563" y="4321024"/>
            <a:ext cx="2755900" cy="406400"/>
          </a:xfrm>
          <a:prstGeom prst="rect">
            <a:avLst/>
          </a:prstGeom>
        </p:spPr>
      </p:pic>
      <p:pic>
        <p:nvPicPr>
          <p:cNvPr id="27" name="Picture 26" descr="A diagram of a machine&#10;&#10;AI-generated content may be incorrect.">
            <a:extLst>
              <a:ext uri="{FF2B5EF4-FFF2-40B4-BE49-F238E27FC236}">
                <a16:creationId xmlns:a16="http://schemas.microsoft.com/office/drawing/2014/main" id="{543CD9B5-C842-AE45-EF7A-C5B7C9E80C93}"/>
              </a:ext>
            </a:extLst>
          </p:cNvPr>
          <p:cNvPicPr>
            <a:picLocks noChangeAspect="1"/>
          </p:cNvPicPr>
          <p:nvPr/>
        </p:nvPicPr>
        <p:blipFill>
          <a:blip r:embed="rId9"/>
          <a:srcRect b="2041"/>
          <a:stretch/>
        </p:blipFill>
        <p:spPr>
          <a:xfrm>
            <a:off x="8263324" y="687408"/>
            <a:ext cx="3721168" cy="1974166"/>
          </a:xfrm>
          <a:prstGeom prst="rect">
            <a:avLst/>
          </a:prstGeom>
        </p:spPr>
      </p:pic>
      <p:pic>
        <p:nvPicPr>
          <p:cNvPr id="29" name="Picture 28" descr="A diagram of a mathematical equation&#10;&#10;AI-generated content may be incorrect.">
            <a:extLst>
              <a:ext uri="{FF2B5EF4-FFF2-40B4-BE49-F238E27FC236}">
                <a16:creationId xmlns:a16="http://schemas.microsoft.com/office/drawing/2014/main" id="{AC00A8AE-4503-BA1D-EFC9-97969C929757}"/>
              </a:ext>
            </a:extLst>
          </p:cNvPr>
          <p:cNvPicPr>
            <a:picLocks noChangeAspect="1"/>
          </p:cNvPicPr>
          <p:nvPr/>
        </p:nvPicPr>
        <p:blipFill>
          <a:blip r:embed="rId10"/>
          <a:stretch>
            <a:fillRect/>
          </a:stretch>
        </p:blipFill>
        <p:spPr>
          <a:xfrm>
            <a:off x="4416731" y="1555545"/>
            <a:ext cx="3591390" cy="984736"/>
          </a:xfrm>
          <a:prstGeom prst="rect">
            <a:avLst/>
          </a:prstGeom>
        </p:spPr>
      </p:pic>
      <p:sp>
        <p:nvSpPr>
          <p:cNvPr id="33" name="TextBox 32">
            <a:extLst>
              <a:ext uri="{FF2B5EF4-FFF2-40B4-BE49-F238E27FC236}">
                <a16:creationId xmlns:a16="http://schemas.microsoft.com/office/drawing/2014/main" id="{07742B0C-452B-21A6-10CE-6724F7754985}"/>
              </a:ext>
            </a:extLst>
          </p:cNvPr>
          <p:cNvSpPr txBox="1"/>
          <p:nvPr/>
        </p:nvSpPr>
        <p:spPr>
          <a:xfrm>
            <a:off x="80236" y="5654010"/>
            <a:ext cx="5310992"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Optimized with gradient optimization algorithms</a:t>
            </a:r>
          </a:p>
          <a:p>
            <a:pPr marL="285750" indent="-285750">
              <a:buFont typeface="Arial" panose="020B0604020202020204" pitchFamily="34" charset="0"/>
              <a:buChar char="•"/>
            </a:pPr>
            <a:r>
              <a:rPr lang="en-US" dirty="0"/>
              <a:t>d </a:t>
            </a:r>
            <a:r>
              <a:rPr lang="en-US" dirty="0">
                <a:sym typeface="Wingdings" pitchFamily="2" charset="2"/>
              </a:rPr>
              <a:t> vector parameterization of quantum circuits</a:t>
            </a:r>
            <a:endParaRPr lang="en-US" dirty="0"/>
          </a:p>
        </p:txBody>
      </p:sp>
    </p:spTree>
    <p:extLst>
      <p:ext uri="{BB962C8B-B14F-4D97-AF65-F5344CB8AC3E}">
        <p14:creationId xmlns:p14="http://schemas.microsoft.com/office/powerpoint/2010/main" val="296247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 name="Graphical_Abstract_a.pdf" descr="Graphical_Abstract_a.pdf"/>
          <p:cNvPicPr>
            <a:picLocks noChangeAspect="1"/>
          </p:cNvPicPr>
          <p:nvPr/>
        </p:nvPicPr>
        <p:blipFill>
          <a:blip r:embed="rId2"/>
          <a:srcRect l="4187"/>
          <a:stretch>
            <a:fillRect/>
          </a:stretch>
        </p:blipFill>
        <p:spPr>
          <a:xfrm>
            <a:off x="1482737" y="1251051"/>
            <a:ext cx="9226526" cy="2725814"/>
          </a:xfrm>
          <a:prstGeom prst="rect">
            <a:avLst/>
          </a:prstGeom>
          <a:ln w="12700">
            <a:miter lim="400000"/>
          </a:ln>
        </p:spPr>
      </p:pic>
      <p:sp>
        <p:nvSpPr>
          <p:cNvPr id="475" name="Textplatzhalter 23"/>
          <p:cNvSpPr/>
          <p:nvPr/>
        </p:nvSpPr>
        <p:spPr>
          <a:xfrm>
            <a:off x="6341367" y="4421350"/>
            <a:ext cx="4445001" cy="439824"/>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1000"/>
              </a:spcBef>
              <a:defRPr b="1">
                <a:solidFill>
                  <a:srgbClr val="FFFFFF"/>
                </a:solidFill>
              </a:defRPr>
            </a:lvl1pPr>
          </a:lstStyle>
          <a:p>
            <a:r>
              <a:t>Why physical ansätze</a:t>
            </a:r>
          </a:p>
        </p:txBody>
      </p:sp>
      <p:sp>
        <p:nvSpPr>
          <p:cNvPr id="476" name="respect physically relevant symmetries &amp; properties…"/>
          <p:cNvSpPr txBox="1"/>
          <p:nvPr/>
        </p:nvSpPr>
        <p:spPr>
          <a:xfrm>
            <a:off x="6341367" y="4902188"/>
            <a:ext cx="5329491" cy="1698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spcBef>
                <a:spcPts val="1000"/>
              </a:spcBef>
              <a:buSzPct val="100000"/>
              <a:buChar char="→"/>
              <a:defRPr sz="2400"/>
            </a:pPr>
            <a:r>
              <a:t>respect physically relevant symmetries &amp; properties</a:t>
            </a:r>
          </a:p>
          <a:p>
            <a:pPr marL="228600" indent="-228600">
              <a:spcBef>
                <a:spcPts val="1000"/>
              </a:spcBef>
              <a:buSzPct val="100000"/>
              <a:buChar char="▪"/>
              <a:defRPr sz="2400"/>
            </a:pPr>
            <a:r>
              <a:t>Good inductive bias to facilitate optimization </a:t>
            </a:r>
            <a:r>
              <a:rPr sz="2100" i="1"/>
              <a:t>(Larocca et al., 2025)</a:t>
            </a:r>
          </a:p>
        </p:txBody>
      </p:sp>
      <p:sp>
        <p:nvSpPr>
          <p:cNvPr id="477" name="Textplatzhalter 23"/>
          <p:cNvSpPr/>
          <p:nvPr/>
        </p:nvSpPr>
        <p:spPr>
          <a:xfrm>
            <a:off x="695324" y="4421350"/>
            <a:ext cx="4445001" cy="439824"/>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1000"/>
              </a:spcBef>
              <a:defRPr b="1">
                <a:solidFill>
                  <a:srgbClr val="FFFFFF"/>
                </a:solidFill>
              </a:defRPr>
            </a:lvl1pPr>
          </a:lstStyle>
          <a:p>
            <a:r>
              <a:t>Why quantum awareness?</a:t>
            </a:r>
          </a:p>
        </p:txBody>
      </p:sp>
      <p:sp>
        <p:nvSpPr>
          <p:cNvPr id="478" name="fast convergence…"/>
          <p:cNvSpPr txBox="1"/>
          <p:nvPr/>
        </p:nvSpPr>
        <p:spPr>
          <a:xfrm>
            <a:off x="695325" y="4902188"/>
            <a:ext cx="3848657" cy="1496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03454" indent="-203454" defTabSz="813816">
              <a:spcBef>
                <a:spcPts val="800"/>
              </a:spcBef>
              <a:buSzPct val="100000"/>
              <a:buChar char="→"/>
              <a:defRPr sz="2136"/>
            </a:pPr>
            <a:r>
              <a:t>fast convergence</a:t>
            </a:r>
          </a:p>
          <a:p>
            <a:pPr marL="203454" indent="-203454" defTabSz="813816">
              <a:spcBef>
                <a:spcPts val="800"/>
              </a:spcBef>
              <a:buSzPct val="100000"/>
              <a:buChar char="▪"/>
              <a:defRPr sz="2136"/>
            </a:pPr>
            <a:r>
              <a:rPr i="1"/>
              <a:t>Example:</a:t>
            </a:r>
            <a:r>
              <a:t> </a:t>
            </a:r>
            <a:br/>
            <a:r>
              <a:t>Converged</a:t>
            </a:r>
            <a:r>
              <a:rPr baseline="31999"/>
              <a:t>1</a:t>
            </a:r>
            <a:r>
              <a:t> before </a:t>
            </a:r>
            <a:r>
              <a:rPr b="1"/>
              <a:t>first</a:t>
            </a:r>
            <a:r>
              <a:t> gradient even computed!</a:t>
            </a:r>
          </a:p>
        </p:txBody>
      </p:sp>
      <p:sp>
        <p:nvSpPr>
          <p:cNvPr id="479" name="1 reach chemical accuracy 10-3 Hartree"/>
          <p:cNvSpPr txBox="1"/>
          <p:nvPr/>
        </p:nvSpPr>
        <p:spPr>
          <a:xfrm>
            <a:off x="845488" y="6348879"/>
            <a:ext cx="3848657"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solidFill>
                  <a:srgbClr val="535353"/>
                </a:solidFill>
              </a:defRPr>
            </a:pPr>
            <a:r>
              <a:rPr baseline="31999"/>
              <a:t>1</a:t>
            </a:r>
            <a:r>
              <a:t> reach chemical accuracy 10</a:t>
            </a:r>
            <a:r>
              <a:rPr baseline="31999"/>
              <a:t>-3</a:t>
            </a:r>
            <a:r>
              <a:t> Hartree</a:t>
            </a:r>
          </a:p>
        </p:txBody>
      </p:sp>
      <p:sp>
        <p:nvSpPr>
          <p:cNvPr id="480" name="Titel 1"/>
          <p:cNvSpPr txBox="1">
            <a:spLocks noGrp="1"/>
          </p:cNvSpPr>
          <p:nvPr>
            <p:ph type="title"/>
          </p:nvPr>
        </p:nvSpPr>
        <p:spPr>
          <a:xfrm>
            <a:off x="166775" y="35063"/>
            <a:ext cx="8943358" cy="985286"/>
          </a:xfrm>
          <a:prstGeom prst="rect">
            <a:avLst/>
          </a:prstGeom>
        </p:spPr>
        <p:txBody>
          <a:bodyPr>
            <a:noAutofit/>
          </a:bodyPr>
          <a:lstStyle/>
          <a:p>
            <a:r>
              <a:rPr sz="2400" b="1" dirty="0" err="1"/>
              <a:t>ExcitationSolve</a:t>
            </a:r>
            <a:r>
              <a:rPr sz="2400" b="1" dirty="0"/>
              <a:t>: </a:t>
            </a:r>
            <a:r>
              <a:rPr sz="2400" dirty="0"/>
              <a:t>Quantum-aware optimization for Quantum Chemistry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78">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47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78">
                                            <p:txEl>
                                              <p:pRg st="1" end="1"/>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4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4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476">
                                            <p:bg/>
                                          </p:spTgt>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476">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4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animBg="1" advAuto="0"/>
      <p:bldP spid="475" grpId="0" animBg="1" advAuto="0"/>
      <p:bldP spid="476" grpId="0" build="p" bldLvl="5" animBg="1" advAuto="0"/>
      <p:bldP spid="477" grpId="0" animBg="1" advAuto="0"/>
      <p:bldP spid="478" grpId="0" build="p" bldLvl="5" animBg="1" advAuto="0"/>
      <p:bldP spid="47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Foliennummer"/>
          <p:cNvSpPr txBox="1">
            <a:spLocks noGrp="1"/>
          </p:cNvSpPr>
          <p:nvPr>
            <p:ph type="sldNum" sz="quarter" idx="2"/>
          </p:nvPr>
        </p:nvSpPr>
        <p:spPr>
          <a:xfrm>
            <a:off x="59271" y="6537584"/>
            <a:ext cx="169458" cy="24481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grpSp>
        <p:nvGrpSpPr>
          <p:cNvPr id="486" name="Gruppieren"/>
          <p:cNvGrpSpPr/>
          <p:nvPr/>
        </p:nvGrpSpPr>
        <p:grpSpPr>
          <a:xfrm>
            <a:off x="6897506" y="479004"/>
            <a:ext cx="5937967" cy="8346090"/>
            <a:chOff x="0" y="0"/>
            <a:chExt cx="5937965" cy="8346088"/>
          </a:xfrm>
        </p:grpSpPr>
        <p:pic>
          <p:nvPicPr>
            <p:cNvPr id="485" name="2409.05939v2-2 (verschoben).pdf" descr="2409.05939v2-2 (verschoben).pdf"/>
            <p:cNvPicPr>
              <a:picLocks noChangeAspect="1"/>
            </p:cNvPicPr>
            <p:nvPr/>
          </p:nvPicPr>
          <p:blipFill>
            <a:blip r:embed="rId2"/>
            <a:srcRect/>
            <a:stretch>
              <a:fillRect/>
            </a:stretch>
          </p:blipFill>
          <p:spPr>
            <a:xfrm>
              <a:off x="215900" y="139700"/>
              <a:ext cx="5506166" cy="7787289"/>
            </a:xfrm>
            <a:prstGeom prst="rect">
              <a:avLst/>
            </a:prstGeom>
            <a:ln>
              <a:noFill/>
            </a:ln>
            <a:effectLst/>
          </p:spPr>
        </p:pic>
        <p:pic>
          <p:nvPicPr>
            <p:cNvPr id="484" name="2409.05939v2-2 (verschoben).pdf" descr="2409.05939v2-2 (verschoben).pdf"/>
            <p:cNvPicPr>
              <a:picLocks/>
            </p:cNvPicPr>
            <p:nvPr/>
          </p:nvPicPr>
          <p:blipFill>
            <a:blip r:embed="rId3"/>
            <a:stretch>
              <a:fillRect/>
            </a:stretch>
          </p:blipFill>
          <p:spPr>
            <a:xfrm>
              <a:off x="0" y="-1"/>
              <a:ext cx="5937966" cy="8346090"/>
            </a:xfrm>
            <a:prstGeom prst="rect">
              <a:avLst/>
            </a:prstGeom>
            <a:effectLst/>
          </p:spPr>
        </p:pic>
      </p:grpSp>
      <p:pic>
        <p:nvPicPr>
          <p:cNvPr id="487" name="Bildschirmfoto 2025-03-31 um 20.55.27.png" descr="Bildschirmfoto 2025-03-31 um 20.55.27.png"/>
          <p:cNvPicPr>
            <a:picLocks noChangeAspect="1"/>
          </p:cNvPicPr>
          <p:nvPr/>
        </p:nvPicPr>
        <p:blipFill>
          <a:blip r:embed="rId4"/>
          <a:srcRect/>
          <a:stretch>
            <a:fillRect/>
          </a:stretch>
        </p:blipFill>
        <p:spPr>
          <a:xfrm>
            <a:off x="10624135" y="195715"/>
            <a:ext cx="983468" cy="985482"/>
          </a:xfrm>
          <a:prstGeom prst="rect">
            <a:avLst/>
          </a:prstGeom>
          <a:ln w="12700">
            <a:miter lim="400000"/>
          </a:ln>
        </p:spPr>
      </p:pic>
      <mc:AlternateContent xmlns:mc="http://schemas.openxmlformats.org/markup-compatibility/2006">
        <mc:Choice xmlns:a14="http://schemas.microsoft.com/office/drawing/2010/main" Requires="a14">
          <p:sp>
            <p:nvSpPr>
              <p:cNvPr id="488" name="Sweep over parameters   until convergence…"/>
              <p:cNvSpPr txBox="1">
                <a:spLocks noGrp="1"/>
              </p:cNvSpPr>
              <p:nvPr>
                <p:ph type="body" sz="half" idx="1"/>
              </p:nvPr>
            </p:nvSpPr>
            <p:spPr>
              <a:xfrm>
                <a:off x="-36319" y="993774"/>
                <a:ext cx="7000186" cy="2560038"/>
              </a:xfrm>
              <a:prstGeom prst="rect">
                <a:avLst/>
              </a:prstGeom>
            </p:spPr>
            <p:txBody>
              <a:bodyPr/>
              <a:lstStyle/>
              <a:p>
                <a:pPr defTabSz="381000"/>
                <a:r>
                  <a:rPr dirty="0"/>
                  <a:t>Sweep over parameters </a:t>
                </a:r>
                <a14:m>
                  <m:oMath xmlns:m="http://schemas.openxmlformats.org/officeDocument/2006/math">
                    <m:sSub>
                      <m:sSubPr>
                        <m:ctrlPr>
                          <a:rPr sz="3000">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𝜃</m:t>
                        </m:r>
                      </m:e>
                      <m:sub>
                        <m:r>
                          <a:rPr sz="3000" i="1">
                            <a:solidFill>
                              <a:srgbClr val="000000"/>
                            </a:solidFill>
                            <a:latin typeface="Cambria Math" panose="02040503050406030204" pitchFamily="18" charset="0"/>
                          </a:rPr>
                          <m:t>𝑗</m:t>
                        </m:r>
                      </m:sub>
                    </m:sSub>
                  </m:oMath>
                </a14:m>
                <a:r>
                  <a:rPr dirty="0"/>
                  <a:t> until convergence</a:t>
                </a:r>
              </a:p>
              <a:p>
                <a:pPr marL="685800" lvl="1" indent="-228600" defTabSz="381000"/>
                <a:r>
                  <a:rPr dirty="0"/>
                  <a:t>Get energies at four positions of </a:t>
                </a:r>
                <a14:m>
                  <m:oMath xmlns:m="http://schemas.openxmlformats.org/officeDocument/2006/math">
                    <m:sSub>
                      <m:sSubPr>
                        <m:ctrlPr>
                          <a:rPr sz="3000">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𝜃</m:t>
                        </m:r>
                      </m:e>
                      <m:sub>
                        <m:r>
                          <a:rPr sz="3000" i="1">
                            <a:solidFill>
                              <a:srgbClr val="000000"/>
                            </a:solidFill>
                            <a:latin typeface="Cambria Math" panose="02040503050406030204" pitchFamily="18" charset="0"/>
                          </a:rPr>
                          <m:t>𝑗</m:t>
                        </m:r>
                      </m:sub>
                    </m:sSub>
                  </m:oMath>
                </a14:m>
                <a:r>
                  <a:rPr dirty="0"/>
                  <a:t> (🔒 </a:t>
                </a:r>
                <a14:m>
                  <m:oMath xmlns:m="http://schemas.openxmlformats.org/officeDocument/2006/math">
                    <m:sSub>
                      <m:sSubPr>
                        <m:ctrlPr>
                          <a:rPr sz="2950">
                            <a:solidFill>
                              <a:srgbClr val="000000"/>
                            </a:solidFill>
                            <a:latin typeface="Cambria Math" panose="02040503050406030204" pitchFamily="18" charset="0"/>
                          </a:rPr>
                        </m:ctrlPr>
                      </m:sSubPr>
                      <m:e>
                        <m:r>
                          <a:rPr sz="2950" i="1">
                            <a:solidFill>
                              <a:srgbClr val="000000"/>
                            </a:solidFill>
                            <a:latin typeface="Cambria Math" panose="02040503050406030204" pitchFamily="18" charset="0"/>
                          </a:rPr>
                          <m:t>𝜃</m:t>
                        </m:r>
                      </m:e>
                      <m:sub>
                        <m:r>
                          <a:rPr sz="2950" i="1">
                            <a:solidFill>
                              <a:srgbClr val="000000"/>
                            </a:solidFill>
                            <a:latin typeface="Cambria Math" panose="02040503050406030204" pitchFamily="18" charset="0"/>
                          </a:rPr>
                          <m:t>𝑖</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𝑗</m:t>
                        </m:r>
                      </m:sub>
                    </m:sSub>
                  </m:oMath>
                </a14:m>
                <a:r>
                  <a:rPr dirty="0"/>
                  <a:t>)</a:t>
                </a:r>
              </a:p>
              <a:p>
                <a:pPr marL="685800" lvl="1" indent="-228600" defTabSz="381000"/>
                <a:r>
                  <a:rPr dirty="0"/>
                  <a:t>Use to reconstruct full energy function in </a:t>
                </a:r>
                <a14:m>
                  <m:oMath xmlns:m="http://schemas.openxmlformats.org/officeDocument/2006/math">
                    <m:sSub>
                      <m:sSubPr>
                        <m:ctrlPr>
                          <a:rPr sz="3000">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𝜃</m:t>
                        </m:r>
                      </m:e>
                      <m:sub>
                        <m:r>
                          <a:rPr sz="3000" i="1">
                            <a:solidFill>
                              <a:srgbClr val="000000"/>
                            </a:solidFill>
                            <a:latin typeface="Cambria Math" panose="02040503050406030204" pitchFamily="18" charset="0"/>
                          </a:rPr>
                          <m:t>𝑗</m:t>
                        </m:r>
                      </m:sub>
                    </m:sSub>
                  </m:oMath>
                </a14:m>
                <a:endParaRPr dirty="0"/>
              </a:p>
              <a:p>
                <a:pPr marL="685800" lvl="1" indent="-228600" defTabSz="381000"/>
                <a:r>
                  <a:rPr dirty="0"/>
                  <a:t>Set </a:t>
                </a:r>
                <a14:m>
                  <m:oMath xmlns:m="http://schemas.openxmlformats.org/officeDocument/2006/math">
                    <m:sSub>
                      <m:sSubPr>
                        <m:ctrlPr>
                          <a:rPr sz="3000">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𝜃</m:t>
                        </m:r>
                      </m:e>
                      <m:sub>
                        <m:r>
                          <a:rPr sz="3000" i="1">
                            <a:solidFill>
                              <a:srgbClr val="000000"/>
                            </a:solidFill>
                            <a:latin typeface="Cambria Math" panose="02040503050406030204" pitchFamily="18" charset="0"/>
                          </a:rPr>
                          <m:t>𝑗</m:t>
                        </m:r>
                      </m:sub>
                    </m:sSub>
                  </m:oMath>
                </a14:m>
                <a:r>
                  <a:rPr dirty="0"/>
                  <a:t> to global optimum classically  </a:t>
                </a:r>
              </a:p>
            </p:txBody>
          </p:sp>
        </mc:Choice>
        <mc:Fallback>
          <p:sp>
            <p:nvSpPr>
              <p:cNvPr id="488" name="Sweep over parameters   until convergence…"/>
              <p:cNvSpPr txBox="1">
                <a:spLocks noGrp="1" noRot="1" noChangeAspect="1" noMove="1" noResize="1" noEditPoints="1" noAdjustHandles="1" noChangeArrowheads="1" noChangeShapeType="1" noTextEdit="1"/>
              </p:cNvSpPr>
              <p:nvPr>
                <p:ph type="body" sz="half" idx="1"/>
              </p:nvPr>
            </p:nvSpPr>
            <p:spPr>
              <a:xfrm>
                <a:off x="-36319" y="993774"/>
                <a:ext cx="7000186" cy="2560038"/>
              </a:xfrm>
              <a:prstGeom prst="rect">
                <a:avLst/>
              </a:prstGeom>
              <a:blipFill>
                <a:blip r:embed="rId5"/>
                <a:stretch>
                  <a:fillRect l="-1630" t="-2970"/>
                </a:stretch>
              </a:blipFill>
            </p:spPr>
            <p:txBody>
              <a:bodyPr/>
              <a:lstStyle/>
              <a:p>
                <a:r>
                  <a:rPr lang="en-US">
                    <a:noFill/>
                  </a:rPr>
                  <a:t> </a:t>
                </a:r>
              </a:p>
            </p:txBody>
          </p:sp>
        </mc:Fallback>
      </mc:AlternateContent>
      <p:sp>
        <p:nvSpPr>
          <p:cNvPr id="489" name="ExcitationSolve: Quantum-aware optimization for Quantum Chemistry"/>
          <p:cNvSpPr txBox="1">
            <a:spLocks noGrp="1"/>
          </p:cNvSpPr>
          <p:nvPr>
            <p:ph type="title"/>
          </p:nvPr>
        </p:nvSpPr>
        <p:spPr>
          <a:xfrm>
            <a:off x="59271" y="-13639"/>
            <a:ext cx="11932116" cy="985286"/>
          </a:xfrm>
          <a:prstGeom prst="rect">
            <a:avLst/>
          </a:prstGeom>
        </p:spPr>
        <p:txBody>
          <a:bodyPr>
            <a:normAutofit/>
          </a:bodyPr>
          <a:lstStyle/>
          <a:p>
            <a:r>
              <a:rPr sz="2800" dirty="0" err="1"/>
              <a:t>ExcitationSolve</a:t>
            </a:r>
            <a:r>
              <a:rPr sz="2800" dirty="0"/>
              <a:t>: Quantum-aware optimization for Quantum Chemistry</a:t>
            </a:r>
          </a:p>
        </p:txBody>
      </p:sp>
      <p:pic>
        <p:nvPicPr>
          <p:cNvPr id="483" name="Bild" descr="Bild"/>
          <p:cNvPicPr>
            <a:picLocks noChangeAspect="1"/>
          </p:cNvPicPr>
          <p:nvPr/>
        </p:nvPicPr>
        <p:blipFill>
          <a:blip r:embed="rId6"/>
          <a:srcRect t="10693" r="12784" b="20759"/>
          <a:stretch>
            <a:fillRect/>
          </a:stretch>
        </p:blipFill>
        <p:spPr>
          <a:xfrm>
            <a:off x="144000" y="3644030"/>
            <a:ext cx="5891636" cy="260466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88">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build="p" bldLvl="5" animBg="1" advAuto="0"/>
      <p:bldP spid="483"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4B4C81-F18C-7849-9B55-479140CB8664}"/>
              </a:ext>
            </a:extLst>
          </p:cNvPr>
          <p:cNvGrpSpPr/>
          <p:nvPr/>
        </p:nvGrpSpPr>
        <p:grpSpPr>
          <a:xfrm>
            <a:off x="2135909" y="1238250"/>
            <a:ext cx="7160492" cy="5370369"/>
            <a:chOff x="1932785" y="1238250"/>
            <a:chExt cx="7429501" cy="5495556"/>
          </a:xfrm>
        </p:grpSpPr>
        <p:pic>
          <p:nvPicPr>
            <p:cNvPr id="21" name="Picture 20" descr="Chart, line chart&#10;&#10;Description automatically generated">
              <a:extLst>
                <a:ext uri="{FF2B5EF4-FFF2-40B4-BE49-F238E27FC236}">
                  <a16:creationId xmlns:a16="http://schemas.microsoft.com/office/drawing/2014/main" id="{3EDF388E-7071-EC4C-A063-6F94D1573B94}"/>
                </a:ext>
              </a:extLst>
            </p:cNvPr>
            <p:cNvPicPr>
              <a:picLocks noChangeAspect="1"/>
            </p:cNvPicPr>
            <p:nvPr/>
          </p:nvPicPr>
          <p:blipFill>
            <a:blip r:embed="rId3"/>
            <a:stretch>
              <a:fillRect/>
            </a:stretch>
          </p:blipFill>
          <p:spPr>
            <a:xfrm>
              <a:off x="1932785" y="1238250"/>
              <a:ext cx="7429501" cy="5495556"/>
            </a:xfrm>
            <a:prstGeom prst="rect">
              <a:avLst/>
            </a:prstGeom>
          </p:spPr>
        </p:pic>
        <p:sp>
          <p:nvSpPr>
            <p:cNvPr id="23" name="TextBox 22">
              <a:extLst>
                <a:ext uri="{FF2B5EF4-FFF2-40B4-BE49-F238E27FC236}">
                  <a16:creationId xmlns:a16="http://schemas.microsoft.com/office/drawing/2014/main" id="{FF347EDC-55A3-7947-8537-8E780B0CCDA4}"/>
                </a:ext>
              </a:extLst>
            </p:cNvPr>
            <p:cNvSpPr txBox="1"/>
            <p:nvPr/>
          </p:nvSpPr>
          <p:spPr>
            <a:xfrm>
              <a:off x="7236542" y="1636282"/>
              <a:ext cx="1012582" cy="377941"/>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models</a:t>
              </a:r>
            </a:p>
          </p:txBody>
        </p:sp>
        <p:cxnSp>
          <p:nvCxnSpPr>
            <p:cNvPr id="24" name="Straight Arrow Connector 23">
              <a:extLst>
                <a:ext uri="{FF2B5EF4-FFF2-40B4-BE49-F238E27FC236}">
                  <a16:creationId xmlns:a16="http://schemas.microsoft.com/office/drawing/2014/main" id="{A1B6CC91-6F89-B843-BB81-57EAAC63AFA8}"/>
                </a:ext>
              </a:extLst>
            </p:cNvPr>
            <p:cNvCxnSpPr>
              <a:cxnSpLocks/>
            </p:cNvCxnSpPr>
            <p:nvPr/>
          </p:nvCxnSpPr>
          <p:spPr>
            <a:xfrm flipH="1">
              <a:off x="6489700" y="1645572"/>
              <a:ext cx="746842" cy="52612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F5B76D-E7CA-C845-8BDE-960152DEF7CE}"/>
                </a:ext>
              </a:extLst>
            </p:cNvPr>
            <p:cNvCxnSpPr>
              <a:cxnSpLocks/>
            </p:cNvCxnSpPr>
            <p:nvPr/>
          </p:nvCxnSpPr>
          <p:spPr>
            <a:xfrm flipH="1">
              <a:off x="6489700" y="2005614"/>
              <a:ext cx="746842" cy="58269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B162499-7F50-B24E-A05B-140D0D06CFD4}"/>
              </a:ext>
            </a:extLst>
          </p:cNvPr>
          <p:cNvGrpSpPr/>
          <p:nvPr/>
        </p:nvGrpSpPr>
        <p:grpSpPr>
          <a:xfrm>
            <a:off x="390324" y="1238250"/>
            <a:ext cx="9060231" cy="5370369"/>
            <a:chOff x="236170" y="1238250"/>
            <a:chExt cx="9060231" cy="5370369"/>
          </a:xfrm>
        </p:grpSpPr>
        <p:pic>
          <p:nvPicPr>
            <p:cNvPr id="7" name="Picture 6" descr="Chart, line chart&#10;&#10;Description automatically generated">
              <a:extLst>
                <a:ext uri="{FF2B5EF4-FFF2-40B4-BE49-F238E27FC236}">
                  <a16:creationId xmlns:a16="http://schemas.microsoft.com/office/drawing/2014/main" id="{3CA77067-7E3B-054C-A26B-5194919117A4}"/>
                </a:ext>
              </a:extLst>
            </p:cNvPr>
            <p:cNvPicPr>
              <a:picLocks noChangeAspect="1"/>
            </p:cNvPicPr>
            <p:nvPr/>
          </p:nvPicPr>
          <p:blipFill>
            <a:blip r:embed="rId4"/>
            <a:stretch>
              <a:fillRect/>
            </a:stretch>
          </p:blipFill>
          <p:spPr>
            <a:xfrm>
              <a:off x="2135909" y="1238250"/>
              <a:ext cx="7160492" cy="5370369"/>
            </a:xfrm>
            <a:prstGeom prst="rect">
              <a:avLst/>
            </a:prstGeom>
          </p:spPr>
        </p:pic>
        <p:cxnSp>
          <p:nvCxnSpPr>
            <p:cNvPr id="10" name="Straight Arrow Connector 9">
              <a:extLst>
                <a:ext uri="{FF2B5EF4-FFF2-40B4-BE49-F238E27FC236}">
                  <a16:creationId xmlns:a16="http://schemas.microsoft.com/office/drawing/2014/main" id="{993555CE-137A-AE46-B191-28C4A04DD99A}"/>
                </a:ext>
              </a:extLst>
            </p:cNvPr>
            <p:cNvCxnSpPr>
              <a:cxnSpLocks/>
            </p:cNvCxnSpPr>
            <p:nvPr/>
          </p:nvCxnSpPr>
          <p:spPr>
            <a:xfrm flipV="1">
              <a:off x="2428423" y="3364985"/>
              <a:ext cx="702704" cy="494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125AC5-414B-104F-8940-880DA7AEC588}"/>
                </a:ext>
              </a:extLst>
            </p:cNvPr>
            <p:cNvCxnSpPr>
              <a:cxnSpLocks/>
            </p:cNvCxnSpPr>
            <p:nvPr/>
          </p:nvCxnSpPr>
          <p:spPr>
            <a:xfrm>
              <a:off x="7698656" y="1946278"/>
              <a:ext cx="219551" cy="625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BAEF43-D622-1F41-90AB-296557CAC7D4}"/>
                </a:ext>
              </a:extLst>
            </p:cNvPr>
            <p:cNvSpPr txBox="1"/>
            <p:nvPr/>
          </p:nvSpPr>
          <p:spPr>
            <a:xfrm>
              <a:off x="7341456" y="1557244"/>
              <a:ext cx="702407" cy="368795"/>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data</a:t>
              </a:r>
            </a:p>
          </p:txBody>
        </p:sp>
        <p:cxnSp>
          <p:nvCxnSpPr>
            <p:cNvPr id="17" name="Straight Arrow Connector 16">
              <a:extLst>
                <a:ext uri="{FF2B5EF4-FFF2-40B4-BE49-F238E27FC236}">
                  <a16:creationId xmlns:a16="http://schemas.microsoft.com/office/drawing/2014/main" id="{35CD588B-5ADD-CD46-8E5A-520A53A14F7E}"/>
                </a:ext>
              </a:extLst>
            </p:cNvPr>
            <p:cNvCxnSpPr/>
            <p:nvPr/>
          </p:nvCxnSpPr>
          <p:spPr>
            <a:xfrm>
              <a:off x="6843252" y="2841523"/>
              <a:ext cx="786580" cy="314632"/>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86A224-E5FF-8543-9F56-DFE151FF38B8}"/>
                </a:ext>
              </a:extLst>
            </p:cNvPr>
            <p:cNvSpPr txBox="1"/>
            <p:nvPr/>
          </p:nvSpPr>
          <p:spPr>
            <a:xfrm>
              <a:off x="7698656" y="3132752"/>
              <a:ext cx="908082" cy="366146"/>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a:t>
              </a:r>
            </a:p>
          </p:txBody>
        </p:sp>
        <p:sp>
          <p:nvSpPr>
            <p:cNvPr id="8" name="TextBox 7">
              <a:extLst>
                <a:ext uri="{FF2B5EF4-FFF2-40B4-BE49-F238E27FC236}">
                  <a16:creationId xmlns:a16="http://schemas.microsoft.com/office/drawing/2014/main" id="{3AB8449F-7676-FF49-8F18-F942A4943837}"/>
                </a:ext>
              </a:extLst>
            </p:cNvPr>
            <p:cNvSpPr txBox="1"/>
            <p:nvPr/>
          </p:nvSpPr>
          <p:spPr>
            <a:xfrm>
              <a:off x="236170" y="3859419"/>
              <a:ext cx="219225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possible minimum</a:t>
              </a:r>
            </a:p>
          </p:txBody>
        </p:sp>
      </p:grpSp>
      <p:sp>
        <p:nvSpPr>
          <p:cNvPr id="20" name="TextBox 19">
            <a:extLst>
              <a:ext uri="{FF2B5EF4-FFF2-40B4-BE49-F238E27FC236}">
                <a16:creationId xmlns:a16="http://schemas.microsoft.com/office/drawing/2014/main" id="{6A0E3F85-5BCF-6C49-987A-8C694DA84F30}"/>
              </a:ext>
            </a:extLst>
          </p:cNvPr>
          <p:cNvSpPr txBox="1"/>
          <p:nvPr/>
        </p:nvSpPr>
        <p:spPr>
          <a:xfrm>
            <a:off x="918827" y="6256986"/>
            <a:ext cx="3774285"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sym typeface="Wingdings" pitchFamily="2" charset="2"/>
              </a:rPr>
              <a:t>        black-box function</a:t>
            </a:r>
            <a:endParaRPr lang="en-US" sz="2500" dirty="0"/>
          </a:p>
        </p:txBody>
      </p:sp>
      <p:pic>
        <p:nvPicPr>
          <p:cNvPr id="22" name="Picture 21" descr="Shape&#10;&#10;Description automatically generated with medium confidence">
            <a:extLst>
              <a:ext uri="{FF2B5EF4-FFF2-40B4-BE49-F238E27FC236}">
                <a16:creationId xmlns:a16="http://schemas.microsoft.com/office/drawing/2014/main" id="{DC83E283-FC77-5B40-9202-749BD74367AD}"/>
              </a:ext>
            </a:extLst>
          </p:cNvPr>
          <p:cNvPicPr>
            <a:picLocks noChangeAspect="1"/>
          </p:cNvPicPr>
          <p:nvPr/>
        </p:nvPicPr>
        <p:blipFill>
          <a:blip r:embed="rId5"/>
          <a:stretch>
            <a:fillRect/>
          </a:stretch>
        </p:blipFill>
        <p:spPr>
          <a:xfrm>
            <a:off x="337048" y="6287988"/>
            <a:ext cx="1244600" cy="412750"/>
          </a:xfrm>
          <a:prstGeom prst="rect">
            <a:avLst/>
          </a:prstGeom>
        </p:spPr>
      </p:pic>
      <p:sp>
        <p:nvSpPr>
          <p:cNvPr id="2" name="Slide Number Placeholder 1">
            <a:extLst>
              <a:ext uri="{FF2B5EF4-FFF2-40B4-BE49-F238E27FC236}">
                <a16:creationId xmlns:a16="http://schemas.microsoft.com/office/drawing/2014/main" id="{875B2462-5523-2A4C-9A44-3B929C137720}"/>
              </a:ext>
            </a:extLst>
          </p:cNvPr>
          <p:cNvSpPr>
            <a:spLocks noGrp="1"/>
          </p:cNvSpPr>
          <p:nvPr>
            <p:ph type="sldNum" sz="quarter" idx="12"/>
          </p:nvPr>
        </p:nvSpPr>
        <p:spPr/>
        <p:txBody>
          <a:bodyPr/>
          <a:lstStyle/>
          <a:p>
            <a:fld id="{EFC66980-E427-AB42-BEC6-9DFF67F308A4}" type="slidenum">
              <a:rPr lang="en-US" smtClean="0"/>
              <a:pPr/>
              <a:t>16</a:t>
            </a:fld>
            <a:endParaRPr lang="en-US" dirty="0"/>
          </a:p>
        </p:txBody>
      </p:sp>
      <p:grpSp>
        <p:nvGrpSpPr>
          <p:cNvPr id="4" name="Group 3">
            <a:extLst>
              <a:ext uri="{FF2B5EF4-FFF2-40B4-BE49-F238E27FC236}">
                <a16:creationId xmlns:a16="http://schemas.microsoft.com/office/drawing/2014/main" id="{43FA1B03-27F3-1142-95C9-3273B71947AA}"/>
              </a:ext>
            </a:extLst>
          </p:cNvPr>
          <p:cNvGrpSpPr/>
          <p:nvPr/>
        </p:nvGrpSpPr>
        <p:grpSpPr>
          <a:xfrm>
            <a:off x="3711151" y="4666942"/>
            <a:ext cx="4286110" cy="430887"/>
            <a:chOff x="3711151" y="4666942"/>
            <a:chExt cx="4054512" cy="430887"/>
          </a:xfrm>
        </p:grpSpPr>
        <p:sp>
          <p:nvSpPr>
            <p:cNvPr id="3" name="TextBox 2">
              <a:extLst>
                <a:ext uri="{FF2B5EF4-FFF2-40B4-BE49-F238E27FC236}">
                  <a16:creationId xmlns:a16="http://schemas.microsoft.com/office/drawing/2014/main" id="{28C2A241-86E6-B642-8774-5B507D858C1F}"/>
                </a:ext>
              </a:extLst>
            </p:cNvPr>
            <p:cNvSpPr txBox="1"/>
            <p:nvPr/>
          </p:nvSpPr>
          <p:spPr>
            <a:xfrm>
              <a:off x="3711151" y="4666942"/>
              <a:ext cx="4054512" cy="43088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dirty="0"/>
                <a:t>Where is the minimum of               ? </a:t>
              </a:r>
            </a:p>
          </p:txBody>
        </p:sp>
        <p:pic>
          <p:nvPicPr>
            <p:cNvPr id="25" name="Picture 24" descr="Shape&#10;&#10;Description automatically generated with medium confidence">
              <a:extLst>
                <a:ext uri="{FF2B5EF4-FFF2-40B4-BE49-F238E27FC236}">
                  <a16:creationId xmlns:a16="http://schemas.microsoft.com/office/drawing/2014/main" id="{4AD5E5DE-40CB-164B-B538-CF6544C1DFD4}"/>
                </a:ext>
              </a:extLst>
            </p:cNvPr>
            <p:cNvPicPr>
              <a:picLocks noChangeAspect="1"/>
            </p:cNvPicPr>
            <p:nvPr/>
          </p:nvPicPr>
          <p:blipFill rotWithShape="1">
            <a:blip r:embed="rId5"/>
            <a:srcRect l="-1" r="36924" b="-2319"/>
            <a:stretch/>
          </p:blipFill>
          <p:spPr>
            <a:xfrm>
              <a:off x="6766051" y="4726118"/>
              <a:ext cx="580967" cy="312533"/>
            </a:xfrm>
            <a:prstGeom prst="rect">
              <a:avLst/>
            </a:prstGeom>
            <a:ln>
              <a:noFill/>
            </a:ln>
          </p:spPr>
          <p:style>
            <a:lnRef idx="2">
              <a:schemeClr val="accent1"/>
            </a:lnRef>
            <a:fillRef idx="1">
              <a:schemeClr val="lt1"/>
            </a:fillRef>
            <a:effectRef idx="0">
              <a:schemeClr val="accent1"/>
            </a:effectRef>
            <a:fontRef idx="minor">
              <a:schemeClr val="dk1"/>
            </a:fontRef>
          </p:style>
        </p:pic>
      </p:grpSp>
      <p:sp>
        <p:nvSpPr>
          <p:cNvPr id="9" name="TextBox 8">
            <a:extLst>
              <a:ext uri="{FF2B5EF4-FFF2-40B4-BE49-F238E27FC236}">
                <a16:creationId xmlns:a16="http://schemas.microsoft.com/office/drawing/2014/main" id="{D4025594-4948-3B8A-5C2B-628DE0F4AEF4}"/>
              </a:ext>
            </a:extLst>
          </p:cNvPr>
          <p:cNvSpPr txBox="1"/>
          <p:nvPr/>
        </p:nvSpPr>
        <p:spPr>
          <a:xfrm>
            <a:off x="0" y="116450"/>
            <a:ext cx="4204400"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mj-lt"/>
              </a:rPr>
              <a:t>Bayesian Optimization</a:t>
            </a:r>
          </a:p>
        </p:txBody>
      </p:sp>
      <p:sp>
        <p:nvSpPr>
          <p:cNvPr id="11" name="TextBox 10">
            <a:extLst>
              <a:ext uri="{FF2B5EF4-FFF2-40B4-BE49-F238E27FC236}">
                <a16:creationId xmlns:a16="http://schemas.microsoft.com/office/drawing/2014/main" id="{A7F9933A-A6CD-3D48-4B8B-793FAE265292}"/>
              </a:ext>
            </a:extLst>
          </p:cNvPr>
          <p:cNvSpPr txBox="1"/>
          <p:nvPr/>
        </p:nvSpPr>
        <p:spPr>
          <a:xfrm>
            <a:off x="11029244" y="116450"/>
            <a:ext cx="903261" cy="369332"/>
          </a:xfrm>
          <a:prstGeom prst="rect">
            <a:avLst/>
          </a:prstGeom>
          <a:noFill/>
        </p:spPr>
        <p:txBody>
          <a:bodyPr wrap="none" rtlCol="0">
            <a:spAutoFit/>
          </a:bodyPr>
          <a:lstStyle/>
          <a:p>
            <a:r>
              <a:rPr lang="en-US" dirty="0"/>
              <a:t>tutorial</a:t>
            </a:r>
          </a:p>
        </p:txBody>
      </p:sp>
    </p:spTree>
    <p:extLst>
      <p:ext uri="{BB962C8B-B14F-4D97-AF65-F5344CB8AC3E}">
        <p14:creationId xmlns:p14="http://schemas.microsoft.com/office/powerpoint/2010/main" val="3720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EF9C4E-E647-CD41-A4D6-51154A203349}"/>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17</a:t>
            </a:fld>
            <a:endParaRPr lang="en-US">
              <a:latin typeface="Garamond" panose="02020404030301010803" pitchFamily="18" charset="0"/>
            </a:endParaRPr>
          </a:p>
        </p:txBody>
      </p:sp>
      <p:pic>
        <p:nvPicPr>
          <p:cNvPr id="19" name="Picture 18" descr="Chart, histogram&#10;&#10;Description automatically generated">
            <a:extLst>
              <a:ext uri="{FF2B5EF4-FFF2-40B4-BE49-F238E27FC236}">
                <a16:creationId xmlns:a16="http://schemas.microsoft.com/office/drawing/2014/main" id="{E8BA7D09-BB03-EB42-A3B8-C764D5430EFA}"/>
              </a:ext>
            </a:extLst>
          </p:cNvPr>
          <p:cNvPicPr>
            <a:picLocks noChangeAspect="1"/>
          </p:cNvPicPr>
          <p:nvPr/>
        </p:nvPicPr>
        <p:blipFill>
          <a:blip r:embed="rId3"/>
          <a:stretch>
            <a:fillRect/>
          </a:stretch>
        </p:blipFill>
        <p:spPr>
          <a:xfrm>
            <a:off x="2128200" y="858675"/>
            <a:ext cx="7935600" cy="5951700"/>
          </a:xfrm>
          <a:prstGeom prst="rect">
            <a:avLst/>
          </a:prstGeom>
        </p:spPr>
      </p:pic>
      <p:grpSp>
        <p:nvGrpSpPr>
          <p:cNvPr id="51" name="Group 50">
            <a:extLst>
              <a:ext uri="{FF2B5EF4-FFF2-40B4-BE49-F238E27FC236}">
                <a16:creationId xmlns:a16="http://schemas.microsoft.com/office/drawing/2014/main" id="{8867942C-AC83-6C40-8E05-A38C2F3DE10D}"/>
              </a:ext>
            </a:extLst>
          </p:cNvPr>
          <p:cNvGrpSpPr/>
          <p:nvPr/>
        </p:nvGrpSpPr>
        <p:grpSpPr>
          <a:xfrm>
            <a:off x="7908913" y="3834525"/>
            <a:ext cx="3510500" cy="389100"/>
            <a:chOff x="8140700" y="3878100"/>
            <a:chExt cx="3510500" cy="389100"/>
          </a:xfrm>
        </p:grpSpPr>
        <p:sp>
          <p:nvSpPr>
            <p:cNvPr id="45" name="Oval 44">
              <a:extLst>
                <a:ext uri="{FF2B5EF4-FFF2-40B4-BE49-F238E27FC236}">
                  <a16:creationId xmlns:a16="http://schemas.microsoft.com/office/drawing/2014/main" id="{1F990219-1A84-014A-BF47-011A45C85FC2}"/>
                </a:ext>
              </a:extLst>
            </p:cNvPr>
            <p:cNvSpPr/>
            <p:nvPr/>
          </p:nvSpPr>
          <p:spPr>
            <a:xfrm>
              <a:off x="8140700" y="3882150"/>
              <a:ext cx="647700" cy="385050"/>
            </a:xfrm>
            <a:prstGeom prst="ellipse">
              <a:avLst/>
            </a:prstGeom>
            <a:solidFill>
              <a:schemeClr val="bg1">
                <a:lumMod val="75000"/>
                <a:alpha val="27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7" name="TextBox 46">
              <a:extLst>
                <a:ext uri="{FF2B5EF4-FFF2-40B4-BE49-F238E27FC236}">
                  <a16:creationId xmlns:a16="http://schemas.microsoft.com/office/drawing/2014/main" id="{C5920CE5-1995-CB42-BA6C-17726CADB8E4}"/>
                </a:ext>
              </a:extLst>
            </p:cNvPr>
            <p:cNvSpPr txBox="1"/>
            <p:nvPr/>
          </p:nvSpPr>
          <p:spPr>
            <a:xfrm>
              <a:off x="9815200" y="3878100"/>
              <a:ext cx="1836000"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Garamond" panose="02020404030301010803" pitchFamily="18" charset="0"/>
                </a:rPr>
                <a:t>possible minimum</a:t>
              </a:r>
            </a:p>
          </p:txBody>
        </p:sp>
        <p:cxnSp>
          <p:nvCxnSpPr>
            <p:cNvPr id="49" name="Straight Arrow Connector 48">
              <a:extLst>
                <a:ext uri="{FF2B5EF4-FFF2-40B4-BE49-F238E27FC236}">
                  <a16:creationId xmlns:a16="http://schemas.microsoft.com/office/drawing/2014/main" id="{50230B99-EE68-784F-B178-C2BFCCF5A1D6}"/>
                </a:ext>
              </a:extLst>
            </p:cNvPr>
            <p:cNvCxnSpPr>
              <a:cxnSpLocks/>
            </p:cNvCxnSpPr>
            <p:nvPr/>
          </p:nvCxnSpPr>
          <p:spPr>
            <a:xfrm>
              <a:off x="8788400" y="4089400"/>
              <a:ext cx="10268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4824D33-89C9-734A-B636-2BAC48ADC9C2}"/>
              </a:ext>
            </a:extLst>
          </p:cNvPr>
          <p:cNvSpPr txBox="1"/>
          <p:nvPr/>
        </p:nvSpPr>
        <p:spPr>
          <a:xfrm>
            <a:off x="206461" y="4769076"/>
            <a:ext cx="2521331" cy="1107996"/>
          </a:xfrm>
          <a:prstGeom prst="rect">
            <a:avLst/>
          </a:prstGeom>
          <a:noFill/>
        </p:spPr>
        <p:txBody>
          <a:bodyPr wrap="none" rtlCol="0">
            <a:spAutoFit/>
          </a:bodyPr>
          <a:lstStyle/>
          <a:p>
            <a:pPr marL="342900" indent="-342900">
              <a:buFont typeface="Arial" panose="020B0604020202020204" pitchFamily="34" charset="0"/>
              <a:buChar char="•"/>
            </a:pPr>
            <a:r>
              <a:rPr lang="en-US" sz="2200" dirty="0">
                <a:latin typeface="Garamond" panose="02020404030301010803" pitchFamily="18" charset="0"/>
              </a:rPr>
              <a:t>Fast training</a:t>
            </a:r>
          </a:p>
          <a:p>
            <a:pPr marL="342900" indent="-342900">
              <a:buFont typeface="Arial" panose="020B0604020202020204" pitchFamily="34" charset="0"/>
              <a:buChar char="•"/>
            </a:pPr>
            <a:r>
              <a:rPr lang="en-US" sz="2200" dirty="0">
                <a:latin typeface="Garamond" panose="02020404030301010803" pitchFamily="18" charset="0"/>
              </a:rPr>
              <a:t>Easy sampling</a:t>
            </a:r>
          </a:p>
          <a:p>
            <a:pPr marL="342900" indent="-342900">
              <a:buFont typeface="Arial" panose="020B0604020202020204" pitchFamily="34" charset="0"/>
              <a:buChar char="•"/>
            </a:pPr>
            <a:r>
              <a:rPr lang="en-US" sz="2200" dirty="0">
                <a:latin typeface="Garamond" panose="02020404030301010803" pitchFamily="18" charset="0"/>
              </a:rPr>
              <a:t>Low-data efficient</a:t>
            </a:r>
          </a:p>
        </p:txBody>
      </p:sp>
      <p:sp>
        <p:nvSpPr>
          <p:cNvPr id="3" name="TextBox 2">
            <a:extLst>
              <a:ext uri="{FF2B5EF4-FFF2-40B4-BE49-F238E27FC236}">
                <a16:creationId xmlns:a16="http://schemas.microsoft.com/office/drawing/2014/main" id="{6933401F-6C85-3F47-91EF-A9F23B884F13}"/>
              </a:ext>
            </a:extLst>
          </p:cNvPr>
          <p:cNvSpPr txBox="1"/>
          <p:nvPr/>
        </p:nvSpPr>
        <p:spPr>
          <a:xfrm>
            <a:off x="161654" y="4338189"/>
            <a:ext cx="2514535" cy="430887"/>
          </a:xfrm>
          <a:prstGeom prst="rect">
            <a:avLst/>
          </a:prstGeom>
          <a:noFill/>
        </p:spPr>
        <p:txBody>
          <a:bodyPr wrap="none" rtlCol="0">
            <a:spAutoFit/>
          </a:bodyPr>
          <a:lstStyle/>
          <a:p>
            <a:r>
              <a:rPr lang="en-US" sz="2200" b="1" dirty="0">
                <a:solidFill>
                  <a:schemeClr val="tx2">
                    <a:lumMod val="50000"/>
                    <a:lumOff val="50000"/>
                  </a:schemeClr>
                </a:solidFill>
                <a:latin typeface="Garamond" panose="02020404030301010803" pitchFamily="18" charset="0"/>
              </a:rPr>
              <a:t>Things to consider:</a:t>
            </a:r>
          </a:p>
        </p:txBody>
      </p:sp>
      <p:sp>
        <p:nvSpPr>
          <p:cNvPr id="5" name="TextBox 4">
            <a:extLst>
              <a:ext uri="{FF2B5EF4-FFF2-40B4-BE49-F238E27FC236}">
                <a16:creationId xmlns:a16="http://schemas.microsoft.com/office/drawing/2014/main" id="{1C4EF888-EAE8-35BC-1CE9-53BECA644373}"/>
              </a:ext>
            </a:extLst>
          </p:cNvPr>
          <p:cNvSpPr txBox="1"/>
          <p:nvPr/>
        </p:nvSpPr>
        <p:spPr>
          <a:xfrm>
            <a:off x="0" y="116450"/>
            <a:ext cx="4204400"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mj-lt"/>
              </a:rPr>
              <a:t>Bayesian Optimization</a:t>
            </a:r>
          </a:p>
        </p:txBody>
      </p:sp>
    </p:spTree>
    <p:extLst>
      <p:ext uri="{BB962C8B-B14F-4D97-AF65-F5344CB8AC3E}">
        <p14:creationId xmlns:p14="http://schemas.microsoft.com/office/powerpoint/2010/main" val="165628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91351-6051-B440-8A15-6C8C34C92269}"/>
              </a:ext>
            </a:extLst>
          </p:cNvPr>
          <p:cNvSpPr txBox="1"/>
          <p:nvPr/>
        </p:nvSpPr>
        <p:spPr>
          <a:xfrm>
            <a:off x="0" y="116450"/>
            <a:ext cx="4204400"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mj-lt"/>
              </a:rPr>
              <a:t>Bayesian Optimization</a:t>
            </a:r>
          </a:p>
        </p:txBody>
      </p:sp>
      <p:pic>
        <p:nvPicPr>
          <p:cNvPr id="4" name="Picture 3" descr="A picture containing diagram&#10;&#10;Description automatically generated">
            <a:extLst>
              <a:ext uri="{FF2B5EF4-FFF2-40B4-BE49-F238E27FC236}">
                <a16:creationId xmlns:a16="http://schemas.microsoft.com/office/drawing/2014/main" id="{6FEB669A-8073-8F42-8722-C5CA00C32487}"/>
              </a:ext>
            </a:extLst>
          </p:cNvPr>
          <p:cNvPicPr>
            <a:picLocks noChangeAspect="1"/>
          </p:cNvPicPr>
          <p:nvPr/>
        </p:nvPicPr>
        <p:blipFill>
          <a:blip r:embed="rId3"/>
          <a:stretch>
            <a:fillRect/>
          </a:stretch>
        </p:blipFill>
        <p:spPr>
          <a:xfrm>
            <a:off x="4483800" y="773353"/>
            <a:ext cx="7708200" cy="5781150"/>
          </a:xfrm>
          <a:prstGeom prst="rect">
            <a:avLst/>
          </a:prstGeom>
        </p:spPr>
      </p:pic>
      <p:pic>
        <p:nvPicPr>
          <p:cNvPr id="6" name="Picture 5">
            <a:extLst>
              <a:ext uri="{FF2B5EF4-FFF2-40B4-BE49-F238E27FC236}">
                <a16:creationId xmlns:a16="http://schemas.microsoft.com/office/drawing/2014/main" id="{0D948B72-A28A-6B4C-B4A8-AB5570B16287}"/>
              </a:ext>
            </a:extLst>
          </p:cNvPr>
          <p:cNvPicPr>
            <a:picLocks noChangeAspect="1"/>
          </p:cNvPicPr>
          <p:nvPr/>
        </p:nvPicPr>
        <p:blipFill>
          <a:blip r:embed="rId4"/>
          <a:stretch>
            <a:fillRect/>
          </a:stretch>
        </p:blipFill>
        <p:spPr>
          <a:xfrm>
            <a:off x="4483800" y="773353"/>
            <a:ext cx="7708200" cy="5781150"/>
          </a:xfrm>
          <a:prstGeom prst="rect">
            <a:avLst/>
          </a:prstGeom>
        </p:spPr>
      </p:pic>
      <p:pic>
        <p:nvPicPr>
          <p:cNvPr id="8" name="Picture 7" descr="Chart, histogram&#10;&#10;Description automatically generated">
            <a:extLst>
              <a:ext uri="{FF2B5EF4-FFF2-40B4-BE49-F238E27FC236}">
                <a16:creationId xmlns:a16="http://schemas.microsoft.com/office/drawing/2014/main" id="{0D42EA03-B19C-EF48-9E1B-3409D3EF435F}"/>
              </a:ext>
            </a:extLst>
          </p:cNvPr>
          <p:cNvPicPr>
            <a:picLocks noChangeAspect="1"/>
          </p:cNvPicPr>
          <p:nvPr/>
        </p:nvPicPr>
        <p:blipFill>
          <a:blip r:embed="rId5"/>
          <a:stretch>
            <a:fillRect/>
          </a:stretch>
        </p:blipFill>
        <p:spPr>
          <a:xfrm>
            <a:off x="4483800" y="773353"/>
            <a:ext cx="7708200" cy="5781150"/>
          </a:xfrm>
          <a:prstGeom prst="rect">
            <a:avLst/>
          </a:prstGeom>
        </p:spPr>
      </p:pic>
      <p:pic>
        <p:nvPicPr>
          <p:cNvPr id="10" name="Picture 9" descr="Chart, histogram&#10;&#10;Description automatically generated">
            <a:extLst>
              <a:ext uri="{FF2B5EF4-FFF2-40B4-BE49-F238E27FC236}">
                <a16:creationId xmlns:a16="http://schemas.microsoft.com/office/drawing/2014/main" id="{A7052F9F-8C3B-584B-BA29-4F2270FCF83B}"/>
              </a:ext>
            </a:extLst>
          </p:cNvPr>
          <p:cNvPicPr>
            <a:picLocks noChangeAspect="1"/>
          </p:cNvPicPr>
          <p:nvPr/>
        </p:nvPicPr>
        <p:blipFill>
          <a:blip r:embed="rId6"/>
          <a:stretch>
            <a:fillRect/>
          </a:stretch>
        </p:blipFill>
        <p:spPr>
          <a:xfrm>
            <a:off x="4483800" y="773353"/>
            <a:ext cx="7708200" cy="5781150"/>
          </a:xfrm>
          <a:prstGeom prst="rect">
            <a:avLst/>
          </a:prstGeom>
        </p:spPr>
      </p:pic>
      <p:pic>
        <p:nvPicPr>
          <p:cNvPr id="12" name="Picture 11" descr="Chart, histogram&#10;&#10;Description automatically generated">
            <a:extLst>
              <a:ext uri="{FF2B5EF4-FFF2-40B4-BE49-F238E27FC236}">
                <a16:creationId xmlns:a16="http://schemas.microsoft.com/office/drawing/2014/main" id="{893BFA9F-393D-D64D-8E12-4DCE03469016}"/>
              </a:ext>
            </a:extLst>
          </p:cNvPr>
          <p:cNvPicPr>
            <a:picLocks noChangeAspect="1"/>
          </p:cNvPicPr>
          <p:nvPr/>
        </p:nvPicPr>
        <p:blipFill>
          <a:blip r:embed="rId7"/>
          <a:stretch>
            <a:fillRect/>
          </a:stretch>
        </p:blipFill>
        <p:spPr>
          <a:xfrm>
            <a:off x="4483800" y="773353"/>
            <a:ext cx="7708200" cy="5781150"/>
          </a:xfrm>
          <a:prstGeom prst="rect">
            <a:avLst/>
          </a:prstGeom>
        </p:spPr>
      </p:pic>
      <p:pic>
        <p:nvPicPr>
          <p:cNvPr id="14" name="Picture 13" descr="Chart, line chart&#10;&#10;Description automatically generated">
            <a:extLst>
              <a:ext uri="{FF2B5EF4-FFF2-40B4-BE49-F238E27FC236}">
                <a16:creationId xmlns:a16="http://schemas.microsoft.com/office/drawing/2014/main" id="{3D56823E-3AE0-634C-9837-A0691C94EDB2}"/>
              </a:ext>
            </a:extLst>
          </p:cNvPr>
          <p:cNvPicPr>
            <a:picLocks noChangeAspect="1"/>
          </p:cNvPicPr>
          <p:nvPr/>
        </p:nvPicPr>
        <p:blipFill>
          <a:blip r:embed="rId8"/>
          <a:stretch>
            <a:fillRect/>
          </a:stretch>
        </p:blipFill>
        <p:spPr>
          <a:xfrm>
            <a:off x="4483800" y="773353"/>
            <a:ext cx="7708200" cy="5781150"/>
          </a:xfrm>
          <a:prstGeom prst="rect">
            <a:avLst/>
          </a:prstGeom>
        </p:spPr>
      </p:pic>
      <p:pic>
        <p:nvPicPr>
          <p:cNvPr id="16" name="Picture 15" descr="Chart, line chart&#10;&#10;Description automatically generated">
            <a:extLst>
              <a:ext uri="{FF2B5EF4-FFF2-40B4-BE49-F238E27FC236}">
                <a16:creationId xmlns:a16="http://schemas.microsoft.com/office/drawing/2014/main" id="{806505F6-CF1A-9D4F-BC20-B3914BC16D4E}"/>
              </a:ext>
            </a:extLst>
          </p:cNvPr>
          <p:cNvPicPr>
            <a:picLocks noChangeAspect="1"/>
          </p:cNvPicPr>
          <p:nvPr/>
        </p:nvPicPr>
        <p:blipFill>
          <a:blip r:embed="rId9"/>
          <a:stretch>
            <a:fillRect/>
          </a:stretch>
        </p:blipFill>
        <p:spPr>
          <a:xfrm>
            <a:off x="4483800" y="773353"/>
            <a:ext cx="7708200" cy="5781150"/>
          </a:xfrm>
          <a:prstGeom prst="rect">
            <a:avLst/>
          </a:prstGeom>
        </p:spPr>
      </p:pic>
      <p:pic>
        <p:nvPicPr>
          <p:cNvPr id="18" name="Picture 17" descr="Chart, line chart&#10;&#10;Description automatically generated">
            <a:extLst>
              <a:ext uri="{FF2B5EF4-FFF2-40B4-BE49-F238E27FC236}">
                <a16:creationId xmlns:a16="http://schemas.microsoft.com/office/drawing/2014/main" id="{BCF42D81-4A5B-E740-8C91-29EE241487AA}"/>
              </a:ext>
            </a:extLst>
          </p:cNvPr>
          <p:cNvPicPr>
            <a:picLocks noChangeAspect="1"/>
          </p:cNvPicPr>
          <p:nvPr/>
        </p:nvPicPr>
        <p:blipFill>
          <a:blip r:embed="rId10"/>
          <a:stretch>
            <a:fillRect/>
          </a:stretch>
        </p:blipFill>
        <p:spPr>
          <a:xfrm>
            <a:off x="4483800" y="773353"/>
            <a:ext cx="7708200" cy="5781150"/>
          </a:xfrm>
          <a:prstGeom prst="rect">
            <a:avLst/>
          </a:prstGeom>
        </p:spPr>
      </p:pic>
      <p:pic>
        <p:nvPicPr>
          <p:cNvPr id="20" name="Picture 19" descr="Chart, line chart&#10;&#10;Description automatically generated">
            <a:extLst>
              <a:ext uri="{FF2B5EF4-FFF2-40B4-BE49-F238E27FC236}">
                <a16:creationId xmlns:a16="http://schemas.microsoft.com/office/drawing/2014/main" id="{A03920CF-9933-B540-B40D-B49602C2C6A2}"/>
              </a:ext>
            </a:extLst>
          </p:cNvPr>
          <p:cNvPicPr>
            <a:picLocks noChangeAspect="1"/>
          </p:cNvPicPr>
          <p:nvPr/>
        </p:nvPicPr>
        <p:blipFill>
          <a:blip r:embed="rId11"/>
          <a:stretch>
            <a:fillRect/>
          </a:stretch>
        </p:blipFill>
        <p:spPr>
          <a:xfrm>
            <a:off x="4483800" y="773353"/>
            <a:ext cx="7708200" cy="5781150"/>
          </a:xfrm>
          <a:prstGeom prst="rect">
            <a:avLst/>
          </a:prstGeom>
        </p:spPr>
      </p:pic>
      <p:pic>
        <p:nvPicPr>
          <p:cNvPr id="22" name="Picture 21" descr="Chart, line chart&#10;&#10;Description automatically generated">
            <a:extLst>
              <a:ext uri="{FF2B5EF4-FFF2-40B4-BE49-F238E27FC236}">
                <a16:creationId xmlns:a16="http://schemas.microsoft.com/office/drawing/2014/main" id="{C1A3D53F-ED11-FF40-9898-69343EA1D15F}"/>
              </a:ext>
            </a:extLst>
          </p:cNvPr>
          <p:cNvPicPr>
            <a:picLocks noChangeAspect="1"/>
          </p:cNvPicPr>
          <p:nvPr/>
        </p:nvPicPr>
        <p:blipFill>
          <a:blip r:embed="rId12"/>
          <a:stretch>
            <a:fillRect/>
          </a:stretch>
        </p:blipFill>
        <p:spPr>
          <a:xfrm>
            <a:off x="4483800" y="773353"/>
            <a:ext cx="7708200" cy="5781150"/>
          </a:xfrm>
          <a:prstGeom prst="rect">
            <a:avLst/>
          </a:prstGeom>
        </p:spPr>
      </p:pic>
      <p:pic>
        <p:nvPicPr>
          <p:cNvPr id="24" name="Picture 23" descr="Chart, line chart, histogram&#10;&#10;Description automatically generated">
            <a:extLst>
              <a:ext uri="{FF2B5EF4-FFF2-40B4-BE49-F238E27FC236}">
                <a16:creationId xmlns:a16="http://schemas.microsoft.com/office/drawing/2014/main" id="{925C05F2-34DB-F84F-A3C3-E2678D654FB5}"/>
              </a:ext>
            </a:extLst>
          </p:cNvPr>
          <p:cNvPicPr>
            <a:picLocks noChangeAspect="1"/>
          </p:cNvPicPr>
          <p:nvPr/>
        </p:nvPicPr>
        <p:blipFill>
          <a:blip r:embed="rId13"/>
          <a:stretch>
            <a:fillRect/>
          </a:stretch>
        </p:blipFill>
        <p:spPr>
          <a:xfrm>
            <a:off x="4483800" y="773353"/>
            <a:ext cx="7708200" cy="5781150"/>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1C304E-4782-5545-8AF8-B2E63818DC9B}"/>
                  </a:ext>
                </a:extLst>
              </p:cNvPr>
              <p:cNvSpPr txBox="1"/>
              <p:nvPr/>
            </p:nvSpPr>
            <p:spPr>
              <a:xfrm>
                <a:off x="323332" y="4364148"/>
                <a:ext cx="3519619" cy="923330"/>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r>
                  <a:rPr lang="en-CA" b="1" dirty="0">
                    <a:latin typeface="Garamond" panose="02020404030301010803" pitchFamily="18" charset="0"/>
                  </a:rPr>
                  <a:t>A</a:t>
                </a:r>
                <a:r>
                  <a:rPr lang="en-CA" b="1" dirty="0">
                    <a:effectLst/>
                    <a:latin typeface="Garamond" panose="02020404030301010803" pitchFamily="18" charset="0"/>
                  </a:rPr>
                  <a:t>cquisition function:</a:t>
                </a:r>
              </a:p>
              <a:p>
                <a:r>
                  <a:rPr lang="en-CA" dirty="0">
                    <a:latin typeface="Garamond" panose="02020404030301010803" pitchFamily="18" charset="0"/>
                  </a:rPr>
                  <a:t>Quantifies the informational gain if a </a:t>
                </a:r>
                <a14:m>
                  <m:oMath xmlns:m="http://schemas.openxmlformats.org/officeDocument/2006/math">
                    <m:r>
                      <a:rPr lang="en-CA" b="0" i="1" smtClean="0">
                        <a:latin typeface="Cambria Math" panose="02040503050406030204" pitchFamily="18" charset="0"/>
                      </a:rPr>
                      <m:t>𝑥</m:t>
                    </m:r>
                  </m:oMath>
                </a14:m>
                <a:r>
                  <a:rPr lang="en-CA" dirty="0">
                    <a:latin typeface="Garamond" panose="02020404030301010803" pitchFamily="18" charset="0"/>
                  </a:rPr>
                  <a:t> point is known.</a:t>
                </a:r>
                <a:endParaRPr lang="en-US" dirty="0">
                  <a:latin typeface="Garamond" panose="02020404030301010803" pitchFamily="18" charset="0"/>
                </a:endParaRPr>
              </a:p>
            </p:txBody>
          </p:sp>
        </mc:Choice>
        <mc:Fallback xmlns="">
          <p:sp>
            <p:nvSpPr>
              <p:cNvPr id="26" name="TextBox 25">
                <a:extLst>
                  <a:ext uri="{FF2B5EF4-FFF2-40B4-BE49-F238E27FC236}">
                    <a16:creationId xmlns:a16="http://schemas.microsoft.com/office/drawing/2014/main" id="{101C304E-4782-5545-8AF8-B2E63818DC9B}"/>
                  </a:ext>
                </a:extLst>
              </p:cNvPr>
              <p:cNvSpPr txBox="1">
                <a:spLocks noRot="1" noChangeAspect="1" noMove="1" noResize="1" noEditPoints="1" noAdjustHandles="1" noChangeArrowheads="1" noChangeShapeType="1" noTextEdit="1"/>
              </p:cNvSpPr>
              <p:nvPr/>
            </p:nvSpPr>
            <p:spPr>
              <a:xfrm>
                <a:off x="323332" y="4364148"/>
                <a:ext cx="3519619" cy="923330"/>
              </a:xfrm>
              <a:prstGeom prst="rect">
                <a:avLst/>
              </a:prstGeom>
              <a:blipFill>
                <a:blip r:embed="rId14"/>
                <a:stretch>
                  <a:fillRect l="-1071" t="-1316" r="-2143" b="-7895"/>
                </a:stretch>
              </a:blipFill>
              <a:ln w="38100"/>
            </p:spPr>
            <p:txBody>
              <a:bodyPr/>
              <a:lstStyle/>
              <a:p>
                <a:r>
                  <a:rPr lang="en-US">
                    <a:noFill/>
                  </a:rPr>
                  <a:t> </a:t>
                </a:r>
              </a:p>
            </p:txBody>
          </p:sp>
        </mc:Fallback>
      </mc:AlternateContent>
      <p:sp>
        <p:nvSpPr>
          <p:cNvPr id="27" name="TextBox 26">
            <a:extLst>
              <a:ext uri="{FF2B5EF4-FFF2-40B4-BE49-F238E27FC236}">
                <a16:creationId xmlns:a16="http://schemas.microsoft.com/office/drawing/2014/main" id="{15B8F9C9-A313-8E41-8496-AAE07FDBA385}"/>
              </a:ext>
            </a:extLst>
          </p:cNvPr>
          <p:cNvSpPr txBox="1"/>
          <p:nvPr/>
        </p:nvSpPr>
        <p:spPr>
          <a:xfrm>
            <a:off x="190500" y="6399467"/>
            <a:ext cx="3290132" cy="276999"/>
          </a:xfrm>
          <a:prstGeom prst="rect">
            <a:avLst/>
          </a:prstGeom>
          <a:noFill/>
        </p:spPr>
        <p:txBody>
          <a:bodyPr wrap="none" rtlCol="0">
            <a:spAutoFit/>
          </a:bodyPr>
          <a:lstStyle/>
          <a:p>
            <a:pPr algn="ctr"/>
            <a:r>
              <a:rPr lang="en-CA" sz="1200" dirty="0">
                <a:latin typeface="Garamond" panose="02020404030301010803" pitchFamily="18" charset="0"/>
              </a:rPr>
              <a:t>(book) R. Garnett, </a:t>
            </a:r>
            <a:r>
              <a:rPr lang="en-CA" sz="1200" b="1" dirty="0">
                <a:latin typeface="Garamond" panose="02020404030301010803" pitchFamily="18" charset="0"/>
              </a:rPr>
              <a:t>Bayesian Optimization </a:t>
            </a:r>
            <a:r>
              <a:rPr lang="en-CA" sz="1200" dirty="0">
                <a:latin typeface="Garamond" panose="02020404030301010803" pitchFamily="18" charset="0"/>
              </a:rPr>
              <a:t>(2021)</a:t>
            </a:r>
            <a:r>
              <a:rPr lang="en-CA" sz="1200" b="1" dirty="0">
                <a:latin typeface="Garamond" panose="02020404030301010803" pitchFamily="18" charset="0"/>
              </a:rPr>
              <a:t> </a:t>
            </a:r>
            <a:endParaRPr lang="en-US" sz="1200" b="1" dirty="0">
              <a:latin typeface="Garamond" panose="02020404030301010803" pitchFamily="18" charset="0"/>
            </a:endParaRPr>
          </a:p>
        </p:txBody>
      </p:sp>
      <p:pic>
        <p:nvPicPr>
          <p:cNvPr id="28" name="Picture 27">
            <a:extLst>
              <a:ext uri="{FF2B5EF4-FFF2-40B4-BE49-F238E27FC236}">
                <a16:creationId xmlns:a16="http://schemas.microsoft.com/office/drawing/2014/main" id="{6C082BEA-D160-7748-86EF-6435A860A319}"/>
              </a:ext>
            </a:extLst>
          </p:cNvPr>
          <p:cNvPicPr>
            <a:picLocks noChangeAspect="1"/>
          </p:cNvPicPr>
          <p:nvPr/>
        </p:nvPicPr>
        <p:blipFill>
          <a:blip r:embed="rId15"/>
          <a:stretch>
            <a:fillRect/>
          </a:stretch>
        </p:blipFill>
        <p:spPr>
          <a:xfrm>
            <a:off x="190500" y="1430575"/>
            <a:ext cx="3053832" cy="1821584"/>
          </a:xfrm>
          <a:prstGeom prst="rect">
            <a:avLst/>
          </a:prstGeom>
        </p:spPr>
      </p:pic>
      <p:sp>
        <p:nvSpPr>
          <p:cNvPr id="29" name="TextBox 28">
            <a:extLst>
              <a:ext uri="{FF2B5EF4-FFF2-40B4-BE49-F238E27FC236}">
                <a16:creationId xmlns:a16="http://schemas.microsoft.com/office/drawing/2014/main" id="{40BA2AB0-FFA9-B84A-968F-B3250F44B365}"/>
              </a:ext>
            </a:extLst>
          </p:cNvPr>
          <p:cNvSpPr txBox="1"/>
          <p:nvPr/>
        </p:nvSpPr>
        <p:spPr>
          <a:xfrm>
            <a:off x="850103" y="2146784"/>
            <a:ext cx="496800" cy="215444"/>
          </a:xfrm>
          <a:prstGeom prst="rect">
            <a:avLst/>
          </a:prstGeom>
          <a:solidFill>
            <a:schemeClr val="bg1"/>
          </a:solidFill>
        </p:spPr>
        <p:txBody>
          <a:bodyPr wrap="square" rtlCol="0">
            <a:spAutoFit/>
          </a:bodyPr>
          <a:lstStyle/>
          <a:p>
            <a:pPr algn="ctr"/>
            <a:r>
              <a:rPr lang="en-US" sz="800" dirty="0" err="1">
                <a:latin typeface="Garamond" panose="02020404030301010803" pitchFamily="18" charset="0"/>
              </a:rPr>
              <a:t>arg</a:t>
            </a:r>
            <a:r>
              <a:rPr lang="en-US" sz="800" dirty="0">
                <a:latin typeface="Garamond" panose="02020404030301010803" pitchFamily="18" charset="0"/>
              </a:rPr>
              <a:t> min</a:t>
            </a:r>
          </a:p>
        </p:txBody>
      </p:sp>
      <p:sp>
        <p:nvSpPr>
          <p:cNvPr id="3" name="Slide Number Placeholder 2">
            <a:extLst>
              <a:ext uri="{FF2B5EF4-FFF2-40B4-BE49-F238E27FC236}">
                <a16:creationId xmlns:a16="http://schemas.microsoft.com/office/drawing/2014/main" id="{38450512-1B73-8C4D-B03C-0D1192365A2B}"/>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18</a:t>
            </a:fld>
            <a:endParaRPr lang="en-US">
              <a:latin typeface="Garamond" panose="02020404030301010803" pitchFamily="18" charset="0"/>
            </a:endParaRPr>
          </a:p>
        </p:txBody>
      </p:sp>
      <p:pic>
        <p:nvPicPr>
          <p:cNvPr id="5" name="Picture 4">
            <a:extLst>
              <a:ext uri="{FF2B5EF4-FFF2-40B4-BE49-F238E27FC236}">
                <a16:creationId xmlns:a16="http://schemas.microsoft.com/office/drawing/2014/main" id="{DEA7BF8B-FFF5-CD46-80BD-1C8AB6C740DB}"/>
              </a:ext>
            </a:extLst>
          </p:cNvPr>
          <p:cNvPicPr>
            <a:picLocks noChangeAspect="1"/>
          </p:cNvPicPr>
          <p:nvPr/>
        </p:nvPicPr>
        <p:blipFill>
          <a:blip r:embed="rId16"/>
          <a:stretch>
            <a:fillRect/>
          </a:stretch>
        </p:blipFill>
        <p:spPr>
          <a:xfrm>
            <a:off x="369000" y="5509536"/>
            <a:ext cx="4114800" cy="46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6154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150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nodeType="afterEffect">
                                  <p:stCondLst>
                                    <p:cond delay="1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1" presetClass="entr" presetSubtype="0" fill="hold" nodeType="afterEffect">
                                  <p:stCondLst>
                                    <p:cond delay="150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nodeType="after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1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9000"/>
                            </p:stCondLst>
                            <p:childTnLst>
                              <p:par>
                                <p:cTn id="34" presetID="1" presetClass="entr" presetSubtype="0" fill="hold" nodeType="afterEffect">
                                  <p:stCondLst>
                                    <p:cond delay="15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0500"/>
                            </p:stCondLst>
                            <p:childTnLst>
                              <p:par>
                                <p:cTn id="37" presetID="1" presetClass="entr" presetSubtype="0" fill="hold" nodeType="afterEffect">
                                  <p:stCondLst>
                                    <p:cond delay="150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D8911-B83A-6DDA-E33B-106BF89104F6}"/>
              </a:ext>
            </a:extLst>
          </p:cNvPr>
          <p:cNvSpPr>
            <a:spLocks noGrp="1"/>
          </p:cNvSpPr>
          <p:nvPr>
            <p:ph type="sldNum" sz="quarter" idx="12"/>
          </p:nvPr>
        </p:nvSpPr>
        <p:spPr/>
        <p:txBody>
          <a:bodyPr/>
          <a:lstStyle/>
          <a:p>
            <a:fld id="{86784891-473A-C846-92C0-48295DCA41E8}" type="slidenum">
              <a:rPr lang="en-US" smtClean="0"/>
              <a:t>19</a:t>
            </a:fld>
            <a:endParaRPr lang="en-US"/>
          </a:p>
        </p:txBody>
      </p:sp>
      <p:sp>
        <p:nvSpPr>
          <p:cNvPr id="4" name="TextBox 3">
            <a:extLst>
              <a:ext uri="{FF2B5EF4-FFF2-40B4-BE49-F238E27FC236}">
                <a16:creationId xmlns:a16="http://schemas.microsoft.com/office/drawing/2014/main" id="{D54980A7-2CE1-7CA4-2DCA-BFC5ADB687AA}"/>
              </a:ext>
            </a:extLst>
          </p:cNvPr>
          <p:cNvSpPr txBox="1"/>
          <p:nvPr/>
        </p:nvSpPr>
        <p:spPr>
          <a:xfrm>
            <a:off x="183183" y="127276"/>
            <a:ext cx="6094990" cy="369332"/>
          </a:xfrm>
          <a:prstGeom prst="rect">
            <a:avLst/>
          </a:prstGeom>
          <a:noFill/>
        </p:spPr>
        <p:txBody>
          <a:bodyPr wrap="square">
            <a:spAutoFit/>
          </a:bodyPr>
          <a:lstStyle/>
          <a:p>
            <a:r>
              <a:rPr lang="en-US" dirty="0"/>
              <a:t> </a:t>
            </a:r>
          </a:p>
        </p:txBody>
      </p:sp>
      <p:pic>
        <p:nvPicPr>
          <p:cNvPr id="6" name="Picture 5" descr="A diagram of a circuit&#10;&#10;AI-generated content may be incorrect.">
            <a:extLst>
              <a:ext uri="{FF2B5EF4-FFF2-40B4-BE49-F238E27FC236}">
                <a16:creationId xmlns:a16="http://schemas.microsoft.com/office/drawing/2014/main" id="{BC129D92-2353-1CF4-9056-73577BBB5D2D}"/>
              </a:ext>
            </a:extLst>
          </p:cNvPr>
          <p:cNvPicPr>
            <a:picLocks noChangeAspect="1"/>
          </p:cNvPicPr>
          <p:nvPr/>
        </p:nvPicPr>
        <p:blipFill>
          <a:blip r:embed="rId2"/>
          <a:stretch>
            <a:fillRect/>
          </a:stretch>
        </p:blipFill>
        <p:spPr>
          <a:xfrm>
            <a:off x="8101255" y="196970"/>
            <a:ext cx="3956008" cy="1301588"/>
          </a:xfrm>
          <a:prstGeom prst="rect">
            <a:avLst/>
          </a:prstGeom>
        </p:spPr>
      </p:pic>
      <p:sp>
        <p:nvSpPr>
          <p:cNvPr id="8" name="TextBox 7">
            <a:extLst>
              <a:ext uri="{FF2B5EF4-FFF2-40B4-BE49-F238E27FC236}">
                <a16:creationId xmlns:a16="http://schemas.microsoft.com/office/drawing/2014/main" id="{9C83CAC3-60DD-785D-0DEE-780AB45E63A1}"/>
              </a:ext>
            </a:extLst>
          </p:cNvPr>
          <p:cNvSpPr txBox="1"/>
          <p:nvPr/>
        </p:nvSpPr>
        <p:spPr>
          <a:xfrm>
            <a:off x="134737" y="196970"/>
            <a:ext cx="7483243" cy="369332"/>
          </a:xfrm>
          <a:prstGeom prst="rect">
            <a:avLst/>
          </a:prstGeom>
          <a:noFill/>
        </p:spPr>
        <p:txBody>
          <a:bodyPr wrap="square">
            <a:spAutoFit/>
          </a:bodyPr>
          <a:lstStyle/>
          <a:p>
            <a:r>
              <a:rPr lang="en-US" b="1" dirty="0"/>
              <a:t>(GPT-QE) </a:t>
            </a:r>
            <a:r>
              <a:rPr lang="en-US" dirty="0"/>
              <a:t>generative pre-trained transformer-based quantum eigen-solver</a:t>
            </a:r>
          </a:p>
        </p:txBody>
      </p:sp>
      <p:sp>
        <p:nvSpPr>
          <p:cNvPr id="9" name="TextBox 8">
            <a:extLst>
              <a:ext uri="{FF2B5EF4-FFF2-40B4-BE49-F238E27FC236}">
                <a16:creationId xmlns:a16="http://schemas.microsoft.com/office/drawing/2014/main" id="{293EC827-1466-724B-8E86-643E38BE5337}"/>
              </a:ext>
            </a:extLst>
          </p:cNvPr>
          <p:cNvSpPr txBox="1"/>
          <p:nvPr/>
        </p:nvSpPr>
        <p:spPr>
          <a:xfrm>
            <a:off x="595969" y="1387215"/>
            <a:ext cx="3454279" cy="369332"/>
          </a:xfrm>
          <a:prstGeom prst="rect">
            <a:avLst/>
          </a:prstGeom>
          <a:noFill/>
        </p:spPr>
        <p:txBody>
          <a:bodyPr wrap="none" rtlCol="0">
            <a:spAutoFit/>
          </a:bodyPr>
          <a:lstStyle/>
          <a:p>
            <a:pPr marL="285750" indent="-285750">
              <a:buFont typeface="Arial" panose="020B0604020202020204" pitchFamily="34" charset="0"/>
              <a:buChar char="•"/>
            </a:pPr>
            <a:r>
              <a:rPr lang="en-CA" dirty="0"/>
              <a:t>Quantum Assembly Language</a:t>
            </a:r>
            <a:endParaRPr lang="en-US" dirty="0"/>
          </a:p>
        </p:txBody>
      </p:sp>
      <p:sp>
        <p:nvSpPr>
          <p:cNvPr id="12" name="TextBox 11">
            <a:extLst>
              <a:ext uri="{FF2B5EF4-FFF2-40B4-BE49-F238E27FC236}">
                <a16:creationId xmlns:a16="http://schemas.microsoft.com/office/drawing/2014/main" id="{7393A8D9-CEDB-691A-516F-5C896B8E2B77}"/>
              </a:ext>
            </a:extLst>
          </p:cNvPr>
          <p:cNvSpPr txBox="1"/>
          <p:nvPr/>
        </p:nvSpPr>
        <p:spPr>
          <a:xfrm>
            <a:off x="10142409" y="1457934"/>
            <a:ext cx="1924177" cy="369332"/>
          </a:xfrm>
          <a:prstGeom prst="rect">
            <a:avLst/>
          </a:prstGeom>
          <a:noFill/>
        </p:spPr>
        <p:txBody>
          <a:bodyPr wrap="square">
            <a:spAutoFit/>
          </a:bodyPr>
          <a:lstStyle/>
          <a:p>
            <a:r>
              <a:rPr lang="en-CA" dirty="0"/>
              <a:t>arXiv:2401.09253 </a:t>
            </a:r>
          </a:p>
        </p:txBody>
      </p:sp>
      <p:sp>
        <p:nvSpPr>
          <p:cNvPr id="13" name="TextBox 12">
            <a:extLst>
              <a:ext uri="{FF2B5EF4-FFF2-40B4-BE49-F238E27FC236}">
                <a16:creationId xmlns:a16="http://schemas.microsoft.com/office/drawing/2014/main" id="{404C7EF6-8553-B078-58DD-5B3ED601AF1A}"/>
              </a:ext>
            </a:extLst>
          </p:cNvPr>
          <p:cNvSpPr txBox="1"/>
          <p:nvPr/>
        </p:nvSpPr>
        <p:spPr>
          <a:xfrm>
            <a:off x="183183" y="1017883"/>
            <a:ext cx="4931991" cy="369332"/>
          </a:xfrm>
          <a:prstGeom prst="rect">
            <a:avLst/>
          </a:prstGeom>
          <a:noFill/>
        </p:spPr>
        <p:txBody>
          <a:bodyPr wrap="none" rtlCol="0">
            <a:spAutoFit/>
          </a:bodyPr>
          <a:lstStyle/>
          <a:p>
            <a:pPr marL="285750" indent="-285750">
              <a:buFont typeface="Arial" panose="020B0604020202020204" pitchFamily="34" charset="0"/>
              <a:buChar char="•"/>
            </a:pPr>
            <a:r>
              <a:rPr lang="en-US" dirty="0"/>
              <a:t>Quantum circuits can be interpretated as text</a:t>
            </a:r>
          </a:p>
        </p:txBody>
      </p:sp>
      <p:sp>
        <p:nvSpPr>
          <p:cNvPr id="15" name="TextBox 14">
            <a:extLst>
              <a:ext uri="{FF2B5EF4-FFF2-40B4-BE49-F238E27FC236}">
                <a16:creationId xmlns:a16="http://schemas.microsoft.com/office/drawing/2014/main" id="{107B02DF-BA2A-F7CA-717B-8B44EE4FA7EA}"/>
              </a:ext>
            </a:extLst>
          </p:cNvPr>
          <p:cNvSpPr txBox="1"/>
          <p:nvPr/>
        </p:nvSpPr>
        <p:spPr>
          <a:xfrm>
            <a:off x="1087502" y="1756547"/>
            <a:ext cx="2962746" cy="3539430"/>
          </a:xfrm>
          <a:prstGeom prst="rect">
            <a:avLst/>
          </a:prstGeom>
          <a:noFill/>
        </p:spPr>
        <p:txBody>
          <a:bodyPr wrap="square">
            <a:spAutoFit/>
          </a:bodyPr>
          <a:lstStyle/>
          <a:p>
            <a:r>
              <a:rPr lang="en-US" sz="1400" dirty="0"/>
              <a:t>version 3.0</a:t>
            </a:r>
          </a:p>
          <a:p>
            <a:endParaRPr lang="en-US" sz="1400" dirty="0"/>
          </a:p>
          <a:p>
            <a:r>
              <a:rPr lang="en-US" sz="1400" dirty="0"/>
              <a:t>// a basic </a:t>
            </a:r>
            <a:r>
              <a:rPr lang="en-US" sz="1400" dirty="0" err="1"/>
              <a:t>cQASM</a:t>
            </a:r>
            <a:r>
              <a:rPr lang="en-US" sz="1400" dirty="0"/>
              <a:t> example </a:t>
            </a:r>
          </a:p>
          <a:p>
            <a:endParaRPr lang="en-US" sz="1400" dirty="0"/>
          </a:p>
          <a:p>
            <a:r>
              <a:rPr lang="en-US" sz="1400" dirty="0"/>
              <a:t>/*This is an example </a:t>
            </a:r>
          </a:p>
          <a:p>
            <a:r>
              <a:rPr lang="en-US" sz="1400" dirty="0"/>
              <a:t>        creating one of the Bell states */</a:t>
            </a:r>
          </a:p>
          <a:p>
            <a:endParaRPr lang="en-US" sz="1400" dirty="0"/>
          </a:p>
          <a:p>
            <a:r>
              <a:rPr lang="en-US" sz="1400" dirty="0"/>
              <a:t>qubit[2] q</a:t>
            </a:r>
          </a:p>
          <a:p>
            <a:r>
              <a:rPr lang="en-US" sz="1400" dirty="0"/>
              <a:t>bit[2] b</a:t>
            </a:r>
          </a:p>
          <a:p>
            <a:endParaRPr lang="en-US" sz="1400" dirty="0"/>
          </a:p>
          <a:p>
            <a:r>
              <a:rPr lang="en-US" sz="1400" dirty="0" err="1"/>
              <a:t>init</a:t>
            </a:r>
            <a:r>
              <a:rPr lang="en-US" sz="1400" dirty="0"/>
              <a:t> q[0:1]</a:t>
            </a:r>
          </a:p>
          <a:p>
            <a:endParaRPr lang="en-US" sz="1400" dirty="0"/>
          </a:p>
          <a:p>
            <a:r>
              <a:rPr lang="en-US" sz="1400" dirty="0"/>
              <a:t>H q[0]</a:t>
            </a:r>
          </a:p>
          <a:p>
            <a:r>
              <a:rPr lang="en-US" sz="1400" dirty="0"/>
              <a:t>CNOT q[0], q[1]</a:t>
            </a:r>
          </a:p>
          <a:p>
            <a:endParaRPr lang="en-US" sz="1400" dirty="0"/>
          </a:p>
          <a:p>
            <a:r>
              <a:rPr lang="en-US" sz="1400" dirty="0"/>
              <a:t>b[0,1] = measure q[0,1]</a:t>
            </a:r>
          </a:p>
        </p:txBody>
      </p:sp>
      <p:pic>
        <p:nvPicPr>
          <p:cNvPr id="18" name="Picture 17" descr="A blue and white diagram&#10;&#10;AI-generated content may be incorrect.">
            <a:extLst>
              <a:ext uri="{FF2B5EF4-FFF2-40B4-BE49-F238E27FC236}">
                <a16:creationId xmlns:a16="http://schemas.microsoft.com/office/drawing/2014/main" id="{84F0CFEA-180C-79A8-8F08-01015FD2EE1F}"/>
              </a:ext>
            </a:extLst>
          </p:cNvPr>
          <p:cNvPicPr>
            <a:picLocks noChangeAspect="1"/>
          </p:cNvPicPr>
          <p:nvPr/>
        </p:nvPicPr>
        <p:blipFill>
          <a:blip r:embed="rId3"/>
          <a:stretch>
            <a:fillRect/>
          </a:stretch>
        </p:blipFill>
        <p:spPr>
          <a:xfrm>
            <a:off x="838200" y="5524073"/>
            <a:ext cx="2966147" cy="888258"/>
          </a:xfrm>
          <a:prstGeom prst="rect">
            <a:avLst/>
          </a:prstGeom>
        </p:spPr>
      </p:pic>
      <p:sp>
        <p:nvSpPr>
          <p:cNvPr id="19" name="TextBox 18">
            <a:extLst>
              <a:ext uri="{FF2B5EF4-FFF2-40B4-BE49-F238E27FC236}">
                <a16:creationId xmlns:a16="http://schemas.microsoft.com/office/drawing/2014/main" id="{1B4ED487-C985-3399-7C1C-7C10F55D0690}"/>
              </a:ext>
            </a:extLst>
          </p:cNvPr>
          <p:cNvSpPr txBox="1"/>
          <p:nvPr/>
        </p:nvSpPr>
        <p:spPr>
          <a:xfrm>
            <a:off x="5980126" y="1469464"/>
            <a:ext cx="2415213" cy="369332"/>
          </a:xfrm>
          <a:prstGeom prst="rect">
            <a:avLst/>
          </a:prstGeom>
          <a:noFill/>
        </p:spPr>
        <p:txBody>
          <a:bodyPr wrap="none" rtlCol="0">
            <a:spAutoFit/>
          </a:bodyPr>
          <a:lstStyle/>
          <a:p>
            <a:pPr marL="285750" indent="-285750">
              <a:buFont typeface="Arial" panose="020B0604020202020204" pitchFamily="34" charset="0"/>
              <a:buChar char="•"/>
            </a:pPr>
            <a:r>
              <a:rPr lang="en-CA" dirty="0"/>
              <a:t>Pauli Strings as Text</a:t>
            </a:r>
            <a:endParaRPr lang="en-US" dirty="0"/>
          </a:p>
        </p:txBody>
      </p:sp>
      <p:sp>
        <p:nvSpPr>
          <p:cNvPr id="21" name="TextBox 20">
            <a:extLst>
              <a:ext uri="{FF2B5EF4-FFF2-40B4-BE49-F238E27FC236}">
                <a16:creationId xmlns:a16="http://schemas.microsoft.com/office/drawing/2014/main" id="{F200432F-842E-D30D-4B4C-2B6ECB5EF22E}"/>
              </a:ext>
            </a:extLst>
          </p:cNvPr>
          <p:cNvSpPr txBox="1"/>
          <p:nvPr/>
        </p:nvSpPr>
        <p:spPr>
          <a:xfrm>
            <a:off x="5563565" y="3224959"/>
            <a:ext cx="6094070" cy="923330"/>
          </a:xfrm>
          <a:prstGeom prst="rect">
            <a:avLst/>
          </a:prstGeom>
          <a:noFill/>
        </p:spPr>
        <p:txBody>
          <a:bodyPr wrap="square">
            <a:spAutoFit/>
          </a:bodyPr>
          <a:lstStyle/>
          <a:p>
            <a:r>
              <a:rPr lang="en-CA" b="0" i="0" dirty="0">
                <a:solidFill>
                  <a:srgbClr val="C01343"/>
                </a:solidFill>
                <a:effectLst/>
                <a:latin typeface="Monaco" pitchFamily="2" charset="77"/>
              </a:rPr>
              <a:t>pool = { (</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=IXXI, angle=0.01), (</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=IXXI, angle=0.02), (</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=IXYI, angle=0.01), ...}</a:t>
            </a:r>
            <a:endParaRPr lang="en-US" dirty="0"/>
          </a:p>
        </p:txBody>
      </p:sp>
      <p:sp>
        <p:nvSpPr>
          <p:cNvPr id="23" name="TextBox 22">
            <a:extLst>
              <a:ext uri="{FF2B5EF4-FFF2-40B4-BE49-F238E27FC236}">
                <a16:creationId xmlns:a16="http://schemas.microsoft.com/office/drawing/2014/main" id="{58E452A0-B1B5-92B3-9B45-C08B533EE127}"/>
              </a:ext>
            </a:extLst>
          </p:cNvPr>
          <p:cNvSpPr txBox="1"/>
          <p:nvPr/>
        </p:nvSpPr>
        <p:spPr>
          <a:xfrm>
            <a:off x="5563565" y="1928201"/>
            <a:ext cx="6094070" cy="1200329"/>
          </a:xfrm>
          <a:prstGeom prst="rect">
            <a:avLst/>
          </a:prstGeom>
          <a:noFill/>
        </p:spPr>
        <p:txBody>
          <a:bodyPr wrap="square">
            <a:spAutoFit/>
          </a:bodyPr>
          <a:lstStyle/>
          <a:p>
            <a:r>
              <a:rPr lang="en-CA" b="0" i="0" dirty="0">
                <a:solidFill>
                  <a:srgbClr val="C01343"/>
                </a:solidFill>
                <a:effectLst/>
                <a:latin typeface="Monaco" pitchFamily="2" charset="77"/>
              </a:rPr>
              <a:t>operations = { e^(- </a:t>
            </a:r>
            <a:r>
              <a:rPr lang="en-CA" b="0" i="0" dirty="0" err="1">
                <a:solidFill>
                  <a:srgbClr val="C01343"/>
                </a:solidFill>
                <a:effectLst/>
                <a:latin typeface="Monaco" pitchFamily="2" charset="77"/>
              </a:rPr>
              <a:t>i</a:t>
            </a:r>
            <a:r>
              <a:rPr lang="en-CA" b="0" i="0" dirty="0">
                <a:solidFill>
                  <a:srgbClr val="C01343"/>
                </a:solidFill>
                <a:effectLst/>
                <a:latin typeface="Monaco" pitchFamily="2" charset="77"/>
              </a:rPr>
              <a:t> *pool(12).angle * pool(12).</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 ) , e^(- </a:t>
            </a:r>
            <a:r>
              <a:rPr lang="en-CA" b="0" i="0" dirty="0" err="1">
                <a:solidFill>
                  <a:srgbClr val="C01343"/>
                </a:solidFill>
                <a:effectLst/>
                <a:latin typeface="Monaco" pitchFamily="2" charset="77"/>
              </a:rPr>
              <a:t>i</a:t>
            </a:r>
            <a:r>
              <a:rPr lang="en-CA" b="0" i="0" dirty="0">
                <a:solidFill>
                  <a:srgbClr val="C01343"/>
                </a:solidFill>
                <a:effectLst/>
                <a:latin typeface="Monaco" pitchFamily="2" charset="77"/>
              </a:rPr>
              <a:t> *pool(17).angle * pool(17).</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 ), e^(- </a:t>
            </a:r>
            <a:r>
              <a:rPr lang="en-CA" b="0" i="0" dirty="0" err="1">
                <a:solidFill>
                  <a:srgbClr val="C01343"/>
                </a:solidFill>
                <a:effectLst/>
                <a:latin typeface="Monaco" pitchFamily="2" charset="77"/>
              </a:rPr>
              <a:t>i</a:t>
            </a:r>
            <a:r>
              <a:rPr lang="en-CA" b="0" i="0" dirty="0">
                <a:solidFill>
                  <a:srgbClr val="C01343"/>
                </a:solidFill>
                <a:effectLst/>
                <a:latin typeface="Monaco" pitchFamily="2" charset="77"/>
              </a:rPr>
              <a:t> *pool(9).angle * pool(9).</a:t>
            </a:r>
            <a:r>
              <a:rPr lang="en-CA" b="0" i="0" dirty="0" err="1">
                <a:solidFill>
                  <a:srgbClr val="C01343"/>
                </a:solidFill>
                <a:effectLst/>
                <a:latin typeface="Monaco" pitchFamily="2" charset="77"/>
              </a:rPr>
              <a:t>pauli</a:t>
            </a:r>
            <a:r>
              <a:rPr lang="en-CA" b="0" i="0" dirty="0">
                <a:solidFill>
                  <a:srgbClr val="C01343"/>
                </a:solidFill>
                <a:effectLst/>
                <a:latin typeface="Monaco" pitchFamily="2" charset="77"/>
              </a:rPr>
              <a:t> ), ....}</a:t>
            </a:r>
            <a:endParaRPr lang="en-US" dirty="0"/>
          </a:p>
        </p:txBody>
      </p:sp>
      <p:sp>
        <p:nvSpPr>
          <p:cNvPr id="26" name="TextBox 25">
            <a:extLst>
              <a:ext uri="{FF2B5EF4-FFF2-40B4-BE49-F238E27FC236}">
                <a16:creationId xmlns:a16="http://schemas.microsoft.com/office/drawing/2014/main" id="{A353E03A-2321-EFBE-82F7-0425A1AE071C}"/>
              </a:ext>
            </a:extLst>
          </p:cNvPr>
          <p:cNvSpPr txBox="1"/>
          <p:nvPr/>
        </p:nvSpPr>
        <p:spPr>
          <a:xfrm>
            <a:off x="5674489" y="4350159"/>
            <a:ext cx="6094070" cy="92333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D1C1D"/>
                </a:solidFill>
                <a:effectLst/>
                <a:latin typeface="Slack-Lato"/>
              </a:rPr>
              <a:t>Model proposes circuits.</a:t>
            </a:r>
          </a:p>
          <a:p>
            <a:pPr marL="285750" indent="-285750" algn="l">
              <a:buFont typeface="Arial" panose="020B0604020202020204" pitchFamily="34" charset="0"/>
              <a:buChar char="•"/>
            </a:pPr>
            <a:r>
              <a:rPr lang="en-CA" b="0" i="0" dirty="0">
                <a:solidFill>
                  <a:srgbClr val="1D1C1D"/>
                </a:solidFill>
                <a:effectLst/>
                <a:latin typeface="Slack-Lato"/>
              </a:rPr>
              <a:t>Energies are evaluated.</a:t>
            </a:r>
          </a:p>
          <a:p>
            <a:pPr marL="285750" indent="-285750" algn="l">
              <a:buFont typeface="Arial" panose="020B0604020202020204" pitchFamily="34" charset="0"/>
              <a:buChar char="•"/>
            </a:pPr>
            <a:r>
              <a:rPr lang="en-CA" b="0" i="0" dirty="0">
                <a:solidFill>
                  <a:srgbClr val="1D1C1D"/>
                </a:solidFill>
                <a:effectLst/>
                <a:latin typeface="Slack-Lato"/>
              </a:rPr>
              <a:t>Model is adjusted to favour the good circuits.</a:t>
            </a:r>
          </a:p>
        </p:txBody>
      </p:sp>
    </p:spTree>
    <p:extLst>
      <p:ext uri="{BB962C8B-B14F-4D97-AF65-F5344CB8AC3E}">
        <p14:creationId xmlns:p14="http://schemas.microsoft.com/office/powerpoint/2010/main" val="345310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9C3667-FBE3-4F5B-1812-3DBA87295788}"/>
              </a:ext>
            </a:extLst>
          </p:cNvPr>
          <p:cNvSpPr txBox="1"/>
          <p:nvPr/>
        </p:nvSpPr>
        <p:spPr>
          <a:xfrm>
            <a:off x="0" y="171846"/>
            <a:ext cx="7133684" cy="461665"/>
          </a:xfrm>
          <a:prstGeom prst="rect">
            <a:avLst/>
          </a:prstGeom>
          <a:noFill/>
        </p:spPr>
        <p:txBody>
          <a:bodyPr wrap="none" rtlCol="0">
            <a:spAutoFit/>
          </a:bodyPr>
          <a:lstStyle/>
          <a:p>
            <a:pPr algn="ctr"/>
            <a:r>
              <a:rPr lang="en-US" sz="2400" b="1" dirty="0">
                <a:latin typeface="+mj-lt"/>
              </a:rPr>
              <a:t>(Intro) Quantum chemistry using quantum computers</a:t>
            </a:r>
          </a:p>
        </p:txBody>
      </p:sp>
      <p:sp>
        <p:nvSpPr>
          <p:cNvPr id="4" name="Content Placeholder 2">
            <a:extLst>
              <a:ext uri="{FF2B5EF4-FFF2-40B4-BE49-F238E27FC236}">
                <a16:creationId xmlns:a16="http://schemas.microsoft.com/office/drawing/2014/main" id="{EACCDD5D-E54A-DA2E-18B3-BEAE84909BB9}"/>
              </a:ext>
            </a:extLst>
          </p:cNvPr>
          <p:cNvSpPr txBox="1">
            <a:spLocks/>
          </p:cNvSpPr>
          <p:nvPr/>
        </p:nvSpPr>
        <p:spPr>
          <a:xfrm>
            <a:off x="21407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Curse of dimensionality (2</a:t>
            </a:r>
            <a:r>
              <a:rPr lang="en-US" sz="2000" baseline="30000"/>
              <a:t>n</a:t>
            </a:r>
            <a:r>
              <a:rPr lang="en-US" sz="2000"/>
              <a:t>)</a:t>
            </a:r>
          </a:p>
          <a:p>
            <a:endParaRPr lang="en-US" sz="2000"/>
          </a:p>
          <a:p>
            <a:r>
              <a:rPr lang="en-US" sz="2000"/>
              <a:t>Study molecular processes</a:t>
            </a:r>
          </a:p>
          <a:p>
            <a:pPr lvl="1"/>
            <a:r>
              <a:rPr lang="en-US" sz="1600"/>
              <a:t>Catalysis</a:t>
            </a:r>
          </a:p>
          <a:p>
            <a:pPr lvl="1"/>
            <a:r>
              <a:rPr lang="en-US" sz="1600"/>
              <a:t>OLEDs</a:t>
            </a:r>
          </a:p>
          <a:p>
            <a:pPr lvl="1"/>
            <a:r>
              <a:rPr lang="en-US" sz="1600"/>
              <a:t>drug design</a:t>
            </a:r>
          </a:p>
          <a:p>
            <a:endParaRPr lang="en-US" sz="2000"/>
          </a:p>
          <a:p>
            <a:r>
              <a:rPr lang="en-US" sz="2000"/>
              <a:t>Study chemical reactions</a:t>
            </a:r>
          </a:p>
          <a:p>
            <a:pPr lvl="1"/>
            <a:r>
              <a:rPr lang="en-US" sz="1600"/>
              <a:t>Multiple energy calculations</a:t>
            </a:r>
          </a:p>
        </p:txBody>
      </p:sp>
      <p:grpSp>
        <p:nvGrpSpPr>
          <p:cNvPr id="7" name="Group 6">
            <a:extLst>
              <a:ext uri="{FF2B5EF4-FFF2-40B4-BE49-F238E27FC236}">
                <a16:creationId xmlns:a16="http://schemas.microsoft.com/office/drawing/2014/main" id="{E9FB5049-88DE-B696-98ED-AAF1BFF7AEDD}"/>
              </a:ext>
            </a:extLst>
          </p:cNvPr>
          <p:cNvGrpSpPr/>
          <p:nvPr/>
        </p:nvGrpSpPr>
        <p:grpSpPr>
          <a:xfrm>
            <a:off x="3754315" y="1627848"/>
            <a:ext cx="8223615" cy="3602304"/>
            <a:chOff x="4978292" y="1505057"/>
            <a:chExt cx="6628962" cy="2764725"/>
          </a:xfrm>
        </p:grpSpPr>
        <p:pic>
          <p:nvPicPr>
            <p:cNvPr id="2050" name="Picture 2" descr="Fig. 3">
              <a:extLst>
                <a:ext uri="{FF2B5EF4-FFF2-40B4-BE49-F238E27FC236}">
                  <a16:creationId xmlns:a16="http://schemas.microsoft.com/office/drawing/2014/main" id="{EC95CBA5-DDD3-F90E-3924-04ABC2BDFE3C}"/>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978292" y="1505057"/>
              <a:ext cx="6542551" cy="2764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7EA90F-9A6C-1863-9ED4-E63060F9A3CE}"/>
                </a:ext>
              </a:extLst>
            </p:cNvPr>
            <p:cNvSpPr txBox="1"/>
            <p:nvPr/>
          </p:nvSpPr>
          <p:spPr>
            <a:xfrm>
              <a:off x="8610600" y="3992783"/>
              <a:ext cx="2996654" cy="276999"/>
            </a:xfrm>
            <a:prstGeom prst="rect">
              <a:avLst/>
            </a:prstGeom>
            <a:noFill/>
          </p:spPr>
          <p:txBody>
            <a:bodyPr wrap="none" rtlCol="0">
              <a:spAutoFit/>
            </a:bodyPr>
            <a:lstStyle/>
            <a:p>
              <a:pPr algn="ctr"/>
              <a:r>
                <a:rPr lang="en-US" sz="1200"/>
                <a:t>Energetic Materials Frontiers 2, 292 (2021) </a:t>
              </a:r>
            </a:p>
          </p:txBody>
        </p:sp>
      </p:grpSp>
      <p:pic>
        <p:nvPicPr>
          <p:cNvPr id="6" name="G2_M1_V1 (Traj #1) - Anim.log (G__Dropbox_Anim.log) 2021-03-22 23-55-20">
            <a:hlinkClick r:id="" action="ppaction://media"/>
            <a:extLst>
              <a:ext uri="{FF2B5EF4-FFF2-40B4-BE49-F238E27FC236}">
                <a16:creationId xmlns:a16="http://schemas.microsoft.com/office/drawing/2014/main" id="{B9190F59-41C1-E8B7-A800-D32438C36356}"/>
              </a:ext>
            </a:extLst>
          </p:cNvPr>
          <p:cNvPicPr>
            <a:picLocks noChangeAspect="1"/>
          </p:cNvPicPr>
          <p:nvPr>
            <a:videoFile r:link="rId1"/>
            <p:extLst>
              <p:ext uri="{DAA4B4D4-6D71-4841-9C94-3DE7FCFB9230}">
                <p14:media xmlns:p14="http://schemas.microsoft.com/office/powerpoint/2010/main">
                  <p14:trim st="2410"/>
                </p14:media>
              </p:ext>
            </p:extLst>
          </p:nvPr>
        </p:nvPicPr>
        <p:blipFill rotWithShape="1">
          <a:blip/>
          <a:srcRect l="8203" t="15882" r="6939" b="6253"/>
          <a:stretch>
            <a:fillRect/>
          </a:stretch>
        </p:blipFill>
        <p:spPr>
          <a:xfrm>
            <a:off x="381591" y="4393366"/>
            <a:ext cx="2677620" cy="1305268"/>
          </a:xfrm>
          <a:prstGeom prst="rect">
            <a:avLst/>
          </a:prstGeom>
        </p:spPr>
      </p:pic>
      <p:sp>
        <p:nvSpPr>
          <p:cNvPr id="8" name="Slide Number Placeholder 7">
            <a:extLst>
              <a:ext uri="{FF2B5EF4-FFF2-40B4-BE49-F238E27FC236}">
                <a16:creationId xmlns:a16="http://schemas.microsoft.com/office/drawing/2014/main" id="{9C9BB683-57A9-8192-A16A-B31CC5DD6D72}"/>
              </a:ext>
            </a:extLst>
          </p:cNvPr>
          <p:cNvSpPr>
            <a:spLocks noGrp="1"/>
          </p:cNvSpPr>
          <p:nvPr>
            <p:ph type="sldNum" sz="quarter" idx="12"/>
          </p:nvPr>
        </p:nvSpPr>
        <p:spPr/>
        <p:txBody>
          <a:bodyPr/>
          <a:lstStyle/>
          <a:p>
            <a:fld id="{86784891-473A-C846-92C0-48295DCA41E8}" type="slidenum">
              <a:rPr lang="en-US" smtClean="0"/>
              <a:t>2</a:t>
            </a:fld>
            <a:endParaRPr lang="en-US"/>
          </a:p>
        </p:txBody>
      </p:sp>
    </p:spTree>
    <p:extLst>
      <p:ext uri="{BB962C8B-B14F-4D97-AF65-F5344CB8AC3E}">
        <p14:creationId xmlns:p14="http://schemas.microsoft.com/office/powerpoint/2010/main" val="31956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0DEC-506F-F61E-0B01-89D6C4A69A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D823FB-6E6D-4E74-6BD3-BCB2FFFAF0D2}"/>
              </a:ext>
            </a:extLst>
          </p:cNvPr>
          <p:cNvSpPr>
            <a:spLocks noGrp="1"/>
          </p:cNvSpPr>
          <p:nvPr>
            <p:ph type="sldNum" sz="quarter" idx="12"/>
          </p:nvPr>
        </p:nvSpPr>
        <p:spPr/>
        <p:txBody>
          <a:bodyPr/>
          <a:lstStyle/>
          <a:p>
            <a:fld id="{86784891-473A-C846-92C0-48295DCA41E8}" type="slidenum">
              <a:rPr lang="en-US" smtClean="0"/>
              <a:t>20</a:t>
            </a:fld>
            <a:endParaRPr lang="en-US"/>
          </a:p>
        </p:txBody>
      </p:sp>
      <p:sp>
        <p:nvSpPr>
          <p:cNvPr id="3" name="TextBox 2">
            <a:extLst>
              <a:ext uri="{FF2B5EF4-FFF2-40B4-BE49-F238E27FC236}">
                <a16:creationId xmlns:a16="http://schemas.microsoft.com/office/drawing/2014/main" id="{351550FD-05F9-7A4B-67C0-E840D58BB967}"/>
              </a:ext>
            </a:extLst>
          </p:cNvPr>
          <p:cNvSpPr txBox="1"/>
          <p:nvPr/>
        </p:nvSpPr>
        <p:spPr>
          <a:xfrm>
            <a:off x="1994204" y="3136612"/>
            <a:ext cx="8203592" cy="584775"/>
          </a:xfrm>
          <a:prstGeom prst="rect">
            <a:avLst/>
          </a:prstGeom>
          <a:noFill/>
        </p:spPr>
        <p:txBody>
          <a:bodyPr wrap="none" rtlCol="0">
            <a:spAutoFit/>
          </a:bodyPr>
          <a:lstStyle/>
          <a:p>
            <a:r>
              <a:rPr lang="en-US" sz="3200" dirty="0"/>
              <a:t>Measurement problem with machine learning</a:t>
            </a:r>
          </a:p>
        </p:txBody>
      </p:sp>
      <p:grpSp>
        <p:nvGrpSpPr>
          <p:cNvPr id="7" name="Group 6">
            <a:extLst>
              <a:ext uri="{FF2B5EF4-FFF2-40B4-BE49-F238E27FC236}">
                <a16:creationId xmlns:a16="http://schemas.microsoft.com/office/drawing/2014/main" id="{C6991B3B-E9AC-269B-8CA9-5463F5CCF59A}"/>
              </a:ext>
            </a:extLst>
          </p:cNvPr>
          <p:cNvGrpSpPr/>
          <p:nvPr/>
        </p:nvGrpSpPr>
        <p:grpSpPr>
          <a:xfrm>
            <a:off x="2473419" y="3662149"/>
            <a:ext cx="2981666" cy="790854"/>
            <a:chOff x="563200" y="4564022"/>
            <a:chExt cx="6121400" cy="1627001"/>
          </a:xfrm>
        </p:grpSpPr>
        <p:pic>
          <p:nvPicPr>
            <p:cNvPr id="4" name="Picture 3">
              <a:extLst>
                <a:ext uri="{FF2B5EF4-FFF2-40B4-BE49-F238E27FC236}">
                  <a16:creationId xmlns:a16="http://schemas.microsoft.com/office/drawing/2014/main" id="{8CDF3B4E-0A16-58DB-1BC2-2F22114CA9A6}"/>
                </a:ext>
              </a:extLst>
            </p:cNvPr>
            <p:cNvPicPr>
              <a:picLocks noChangeAspect="1"/>
            </p:cNvPicPr>
            <p:nvPr/>
          </p:nvPicPr>
          <p:blipFill>
            <a:blip r:embed="rId2"/>
            <a:stretch>
              <a:fillRect/>
            </a:stretch>
          </p:blipFill>
          <p:spPr>
            <a:xfrm>
              <a:off x="563200" y="5200423"/>
              <a:ext cx="5207000" cy="990600"/>
            </a:xfrm>
            <a:prstGeom prst="rect">
              <a:avLst/>
            </a:prstGeom>
          </p:spPr>
        </p:pic>
        <p:sp>
          <p:nvSpPr>
            <p:cNvPr id="5" name="Rectangle 4">
              <a:extLst>
                <a:ext uri="{FF2B5EF4-FFF2-40B4-BE49-F238E27FC236}">
                  <a16:creationId xmlns:a16="http://schemas.microsoft.com/office/drawing/2014/main" id="{1C80B287-9D42-661B-CDAB-BC10B75B1DD0}"/>
                </a:ext>
              </a:extLst>
            </p:cNvPr>
            <p:cNvSpPr/>
            <p:nvPr/>
          </p:nvSpPr>
          <p:spPr>
            <a:xfrm>
              <a:off x="3691988" y="5117154"/>
              <a:ext cx="2166079" cy="861934"/>
            </a:xfrm>
            <a:prstGeom prst="rect">
              <a:avLst/>
            </a:prstGeom>
            <a:solidFill>
              <a:srgbClr val="156082">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Monster with solid fill">
              <a:extLst>
                <a:ext uri="{FF2B5EF4-FFF2-40B4-BE49-F238E27FC236}">
                  <a16:creationId xmlns:a16="http://schemas.microsoft.com/office/drawing/2014/main" id="{FB987F8F-76CF-6EE0-18C1-D9A0E6C106E7}"/>
                </a:ext>
              </a:extLst>
            </p:cNvPr>
            <p:cNvPicPr>
              <a:picLocks noChangeAspect="1"/>
            </p:cNvPicPr>
            <p:nvPr/>
          </p:nvPicPr>
          <p:blipFill>
            <a:blip r:embed="rId3">
              <a:extLst>
                <a:ext uri="{96DAC541-7B7A-43D3-8B79-37D633B846F1}">
                  <asvg:svgBlip xmlns:asvg="http://schemas.microsoft.com/office/drawing/2016/SVG/main"/>
                </a:ext>
              </a:extLst>
            </a:blip>
            <a:stretch>
              <a:fillRect/>
            </a:stretch>
          </p:blipFill>
          <p:spPr>
            <a:xfrm>
              <a:off x="5770200" y="4564022"/>
              <a:ext cx="914400" cy="914400"/>
            </a:xfrm>
            <a:prstGeom prst="rect">
              <a:avLst/>
            </a:prstGeom>
          </p:spPr>
        </p:pic>
      </p:grpSp>
    </p:spTree>
    <p:extLst>
      <p:ext uri="{BB962C8B-B14F-4D97-AF65-F5344CB8AC3E}">
        <p14:creationId xmlns:p14="http://schemas.microsoft.com/office/powerpoint/2010/main" val="207355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14457-A00C-F311-5917-6460E8584A3A}"/>
              </a:ext>
            </a:extLst>
          </p:cNvPr>
          <p:cNvPicPr>
            <a:picLocks noChangeAspect="1"/>
          </p:cNvPicPr>
          <p:nvPr/>
        </p:nvPicPr>
        <p:blipFill>
          <a:blip r:embed="rId2"/>
          <a:stretch>
            <a:fillRect/>
          </a:stretch>
        </p:blipFill>
        <p:spPr>
          <a:xfrm>
            <a:off x="536306" y="1394905"/>
            <a:ext cx="5207000" cy="990600"/>
          </a:xfrm>
          <a:prstGeom prst="rect">
            <a:avLst/>
          </a:prstGeom>
        </p:spPr>
      </p:pic>
      <p:sp>
        <p:nvSpPr>
          <p:cNvPr id="6" name="TextBox 5">
            <a:extLst>
              <a:ext uri="{FF2B5EF4-FFF2-40B4-BE49-F238E27FC236}">
                <a16:creationId xmlns:a16="http://schemas.microsoft.com/office/drawing/2014/main" id="{FDDA49D6-C9EF-604C-C487-4636D3397710}"/>
              </a:ext>
            </a:extLst>
          </p:cNvPr>
          <p:cNvSpPr txBox="1"/>
          <p:nvPr/>
        </p:nvSpPr>
        <p:spPr>
          <a:xfrm>
            <a:off x="92452" y="121426"/>
            <a:ext cx="6094708" cy="461665"/>
          </a:xfrm>
          <a:prstGeom prst="rect">
            <a:avLst/>
          </a:prstGeom>
          <a:noFill/>
        </p:spPr>
        <p:txBody>
          <a:bodyPr wrap="square">
            <a:spAutoFit/>
          </a:bodyPr>
          <a:lstStyle/>
          <a:p>
            <a:r>
              <a:rPr lang="en-US" sz="2400">
                <a:latin typeface="+mj-lt"/>
              </a:rPr>
              <a:t>Measurement problem</a:t>
            </a:r>
          </a:p>
        </p:txBody>
      </p:sp>
      <p:sp>
        <p:nvSpPr>
          <p:cNvPr id="7" name="Rectangle 6">
            <a:extLst>
              <a:ext uri="{FF2B5EF4-FFF2-40B4-BE49-F238E27FC236}">
                <a16:creationId xmlns:a16="http://schemas.microsoft.com/office/drawing/2014/main" id="{57AA2E34-473B-0D3C-E020-A67FD96236D7}"/>
              </a:ext>
            </a:extLst>
          </p:cNvPr>
          <p:cNvSpPr/>
          <p:nvPr/>
        </p:nvSpPr>
        <p:spPr>
          <a:xfrm>
            <a:off x="3665094" y="1311636"/>
            <a:ext cx="2166079" cy="861934"/>
          </a:xfrm>
          <a:prstGeom prst="rect">
            <a:avLst/>
          </a:prstGeom>
          <a:solidFill>
            <a:srgbClr val="156082">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ster with solid fill">
            <a:extLst>
              <a:ext uri="{FF2B5EF4-FFF2-40B4-BE49-F238E27FC236}">
                <a16:creationId xmlns:a16="http://schemas.microsoft.com/office/drawing/2014/main" id="{1326948E-C9F0-CDBE-2748-1EC6903F9C06}"/>
              </a:ext>
            </a:extLst>
          </p:cNvPr>
          <p:cNvPicPr>
            <a:picLocks noChangeAspect="1"/>
          </p:cNvPicPr>
          <p:nvPr/>
        </p:nvPicPr>
        <p:blipFill>
          <a:blip r:embed="rId3">
            <a:extLst>
              <a:ext uri="{96DAC541-7B7A-43D3-8B79-37D633B846F1}">
                <asvg:svgBlip xmlns:asvg="http://schemas.microsoft.com/office/drawing/2016/SVG/main"/>
              </a:ext>
            </a:extLst>
          </a:blip>
          <a:stretch>
            <a:fillRect/>
          </a:stretch>
        </p:blipFill>
        <p:spPr>
          <a:xfrm>
            <a:off x="5743306" y="758504"/>
            <a:ext cx="914400" cy="914400"/>
          </a:xfrm>
          <a:prstGeom prst="rect">
            <a:avLst/>
          </a:prstGeom>
        </p:spPr>
      </p:pic>
      <p:sp>
        <p:nvSpPr>
          <p:cNvPr id="10" name="TextBox 9">
            <a:extLst>
              <a:ext uri="{FF2B5EF4-FFF2-40B4-BE49-F238E27FC236}">
                <a16:creationId xmlns:a16="http://schemas.microsoft.com/office/drawing/2014/main" id="{FB35491D-50FB-336D-8379-ABDD87D93171}"/>
              </a:ext>
            </a:extLst>
          </p:cNvPr>
          <p:cNvSpPr txBox="1"/>
          <p:nvPr/>
        </p:nvSpPr>
        <p:spPr>
          <a:xfrm>
            <a:off x="752019" y="3077717"/>
            <a:ext cx="3801880" cy="338554"/>
          </a:xfrm>
          <a:prstGeom prst="rect">
            <a:avLst/>
          </a:prstGeom>
          <a:noFill/>
        </p:spPr>
        <p:txBody>
          <a:bodyPr wrap="square">
            <a:spAutoFit/>
          </a:bodyPr>
          <a:lstStyle/>
          <a:p>
            <a:r>
              <a:rPr lang="de-DE" sz="1600" b="0" i="1">
                <a:solidFill>
                  <a:srgbClr val="1A1A1A"/>
                </a:solidFill>
                <a:effectLst/>
              </a:rPr>
              <a:t>J. Chem. Phys.</a:t>
            </a:r>
            <a:r>
              <a:rPr lang="de-DE" sz="1600" b="0" i="0">
                <a:solidFill>
                  <a:srgbClr val="1A1A1A"/>
                </a:solidFill>
                <a:effectLst/>
              </a:rPr>
              <a:t> 152, 124114 (2020)</a:t>
            </a:r>
            <a:endParaRPr lang="en-US" sz="1600"/>
          </a:p>
        </p:txBody>
      </p:sp>
      <p:sp>
        <p:nvSpPr>
          <p:cNvPr id="11" name="TextBox 10">
            <a:extLst>
              <a:ext uri="{FF2B5EF4-FFF2-40B4-BE49-F238E27FC236}">
                <a16:creationId xmlns:a16="http://schemas.microsoft.com/office/drawing/2014/main" id="{E81F2543-2C98-B35E-7443-6D877AEB9C66}"/>
              </a:ext>
            </a:extLst>
          </p:cNvPr>
          <p:cNvSpPr txBox="1"/>
          <p:nvPr/>
        </p:nvSpPr>
        <p:spPr>
          <a:xfrm>
            <a:off x="269824" y="2759516"/>
            <a:ext cx="7496989" cy="400110"/>
          </a:xfrm>
          <a:prstGeom prst="rect">
            <a:avLst/>
          </a:prstGeom>
          <a:noFill/>
        </p:spPr>
        <p:txBody>
          <a:bodyPr wrap="none" rtlCol="0">
            <a:spAutoFit/>
          </a:bodyPr>
          <a:lstStyle/>
          <a:p>
            <a:pPr marL="457200" indent="-457200">
              <a:buFont typeface="Arial" panose="020B0604020202020204" pitchFamily="34" charset="0"/>
              <a:buChar char="•"/>
            </a:pPr>
            <a:r>
              <a:rPr lang="en-US" sz="2000"/>
              <a:t>Grouping Pauli strings to reduce the number of measurements</a:t>
            </a: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D22D7D13-8092-0EFC-7E99-109386FD750A}"/>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8473189" y="2385505"/>
            <a:ext cx="2944058" cy="550606"/>
          </a:xfrm>
          <a:prstGeom prst="rect">
            <a:avLst/>
          </a:prstGeom>
        </p:spPr>
      </p:pic>
      <p:sp>
        <p:nvSpPr>
          <p:cNvPr id="15" name="TextBox 14">
            <a:extLst>
              <a:ext uri="{FF2B5EF4-FFF2-40B4-BE49-F238E27FC236}">
                <a16:creationId xmlns:a16="http://schemas.microsoft.com/office/drawing/2014/main" id="{825947F8-C9E6-3812-9890-A9490355673E}"/>
              </a:ext>
            </a:extLst>
          </p:cNvPr>
          <p:cNvSpPr txBox="1"/>
          <p:nvPr/>
        </p:nvSpPr>
        <p:spPr>
          <a:xfrm>
            <a:off x="8121285" y="1843356"/>
            <a:ext cx="2409305" cy="369332"/>
          </a:xfrm>
          <a:prstGeom prst="rect">
            <a:avLst/>
          </a:prstGeom>
          <a:noFill/>
        </p:spPr>
        <p:txBody>
          <a:bodyPr wrap="square">
            <a:spAutoFit/>
          </a:bodyPr>
          <a:lstStyle/>
          <a:p>
            <a:r>
              <a:rPr lang="en-US"/>
              <a:t>qubit-wise commuting</a:t>
            </a: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D3939064-9E42-FDA2-3434-004AAA5681B7}"/>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8479452" y="3109197"/>
            <a:ext cx="2084438" cy="550606"/>
          </a:xfrm>
          <a:prstGeom prst="rect">
            <a:avLst/>
          </a:prstGeom>
        </p:spPr>
      </p:pic>
      <p:pic>
        <p:nvPicPr>
          <p:cNvPr id="19" name="Picture 18" descr="A black and white image of numbers&#10;&#10;Description automatically generated">
            <a:extLst>
              <a:ext uri="{FF2B5EF4-FFF2-40B4-BE49-F238E27FC236}">
                <a16:creationId xmlns:a16="http://schemas.microsoft.com/office/drawing/2014/main" id="{0D0334CD-2B59-B5F5-21DF-3CD2858C8709}"/>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536306" y="4654263"/>
            <a:ext cx="7148180" cy="955716"/>
          </a:xfrm>
          <a:prstGeom prst="rect">
            <a:avLst/>
          </a:prstGeom>
        </p:spPr>
      </p:pic>
      <p:sp>
        <p:nvSpPr>
          <p:cNvPr id="20" name="TextBox 19">
            <a:extLst>
              <a:ext uri="{FF2B5EF4-FFF2-40B4-BE49-F238E27FC236}">
                <a16:creationId xmlns:a16="http://schemas.microsoft.com/office/drawing/2014/main" id="{6790AF73-B81F-23CE-AFC8-B8A325E3DBB4}"/>
              </a:ext>
            </a:extLst>
          </p:cNvPr>
          <p:cNvSpPr txBox="1"/>
          <p:nvPr/>
        </p:nvSpPr>
        <p:spPr>
          <a:xfrm>
            <a:off x="1406720" y="3749455"/>
            <a:ext cx="1278427" cy="369332"/>
          </a:xfrm>
          <a:prstGeom prst="rect">
            <a:avLst/>
          </a:prstGeom>
          <a:noFill/>
        </p:spPr>
        <p:txBody>
          <a:bodyPr wrap="none" rtlCol="0">
            <a:spAutoFit/>
          </a:bodyPr>
          <a:lstStyle/>
          <a:p>
            <a:r>
              <a:rPr lang="en-US"/>
              <a:t>Pauli string</a:t>
            </a:r>
          </a:p>
        </p:txBody>
      </p:sp>
      <p:cxnSp>
        <p:nvCxnSpPr>
          <p:cNvPr id="21" name="Curved Connector 20">
            <a:extLst>
              <a:ext uri="{FF2B5EF4-FFF2-40B4-BE49-F238E27FC236}">
                <a16:creationId xmlns:a16="http://schemas.microsoft.com/office/drawing/2014/main" id="{E228AAF6-0ECA-A730-9F33-93EAC1106727}"/>
              </a:ext>
            </a:extLst>
          </p:cNvPr>
          <p:cNvCxnSpPr>
            <a:cxnSpLocks/>
          </p:cNvCxnSpPr>
          <p:nvPr/>
        </p:nvCxnSpPr>
        <p:spPr>
          <a:xfrm rot="16200000" flipH="1">
            <a:off x="1996497" y="4065440"/>
            <a:ext cx="705900" cy="60702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22" descr="A white spheres on a white background&#10;&#10;Description automatically generated">
            <a:extLst>
              <a:ext uri="{FF2B5EF4-FFF2-40B4-BE49-F238E27FC236}">
                <a16:creationId xmlns:a16="http://schemas.microsoft.com/office/drawing/2014/main" id="{56ED0871-74F4-5C44-61DE-4DC06819B51B}"/>
              </a:ext>
            </a:extLst>
          </p:cNvPr>
          <p:cNvPicPr>
            <a:picLocks noChangeAspect="1"/>
          </p:cNvPicPr>
          <p:nvPr/>
        </p:nvPicPr>
        <p:blipFill>
          <a:blip>
            <a:extLst>
              <a:ext uri="{BEBA8EAE-BF5A-486C-A8C5-ECC9F3942E4B}">
                <a14:imgProps xmlns:a14="http://schemas.microsoft.com/office/drawing/2010/main">
                  <a14:imgLayer>
                    <a14:imgEffect>
                      <a14:backgroundRemoval t="9980" b="89980" l="8377" r="91016">
                        <a14:foregroundMark x1="21441" y1="35636" x2="11415" y2="39354"/>
                        <a14:foregroundMark x1="11415" y1="39354" x2="8637" y2="50586"/>
                        <a14:foregroundMark x1="8637" y1="50586" x2="19184" y2="62424"/>
                        <a14:foregroundMark x1="19184" y1="62424" x2="26997" y2="62505"/>
                        <a14:foregroundMark x1="26997" y1="62505" x2="38064" y2="55879"/>
                        <a14:foregroundMark x1="38064" y1="55879" x2="37500" y2="43030"/>
                        <a14:foregroundMark x1="37500" y1="43030" x2="20226" y2="33737"/>
                        <a14:foregroundMark x1="77300" y1="35960" x2="62283" y2="38747"/>
                        <a14:foregroundMark x1="62283" y1="38747" x2="60069" y2="47556"/>
                        <a14:foregroundMark x1="60069" y1="47556" x2="64931" y2="53333"/>
                        <a14:foregroundMark x1="64931" y1="53333" x2="78125" y2="46667"/>
                        <a14:foregroundMark x1="78125" y1="46667" x2="76780" y2="35434"/>
                        <a14:foregroundMark x1="76780" y1="35434" x2="75304" y2="34020"/>
                        <a14:foregroundMark x1="89236" y1="36808" x2="80078" y2="34828"/>
                        <a14:foregroundMark x1="80078" y1="34828" x2="64844" y2="37899"/>
                        <a14:foregroundMark x1="64844" y1="37899" x2="60764" y2="47677"/>
                        <a14:foregroundMark x1="60764" y1="47677" x2="64800" y2="59515"/>
                        <a14:foregroundMark x1="64800" y1="59515" x2="73655" y2="63232"/>
                        <a14:foregroundMark x1="73655" y1="63232" x2="91623" y2="55111"/>
                        <a14:foregroundMark x1="91623" y1="55111" x2="90278" y2="39273"/>
                        <a14:foregroundMark x1="90278" y1="39273" x2="83203" y2="34303"/>
                        <a14:foregroundMark x1="91102" y1="50424" x2="85547" y2="65131"/>
                        <a14:foregroundMark x1="85547" y1="65131" x2="73264" y2="65414"/>
                        <a14:foregroundMark x1="73264" y1="65414" x2="62977" y2="62303"/>
                        <a14:foregroundMark x1="62977" y1="62303" x2="58290" y2="56727"/>
                        <a14:foregroundMark x1="58290" y1="56727" x2="45269" y2="54061"/>
                        <a14:foregroundMark x1="45269" y1="54061" x2="30773" y2="64485"/>
                        <a14:foregroundMark x1="30773" y1="64485" x2="20095" y2="64687"/>
                        <a14:foregroundMark x1="20095" y1="64687" x2="7378" y2="51232"/>
                        <a14:foregroundMark x1="7378" y1="51232" x2="6467" y2="43273"/>
                        <a14:foregroundMark x1="6467" y1="43273" x2="26128" y2="35152"/>
                        <a14:foregroundMark x1="26128" y1="35152" x2="36111" y2="36121"/>
                        <a14:foregroundMark x1="36111" y1="36121" x2="46571" y2="44929"/>
                        <a14:foregroundMark x1="46571" y1="44929" x2="55903" y2="42990"/>
                        <a14:foregroundMark x1="55903" y1="42990" x2="63976" y2="38141"/>
                        <a14:foregroundMark x1="63976" y1="38141" x2="73003" y2="35556"/>
                        <a14:foregroundMark x1="73003" y1="35556" x2="86328" y2="36283"/>
                        <a14:foregroundMark x1="86328" y1="36283" x2="91016" y2="42788"/>
                        <a14:foregroundMark x1="91016" y1="42788" x2="90365" y2="53818"/>
                        <a14:foregroundMark x1="37109" y1="34586" x2="25130" y2="34061"/>
                        <a14:foregroundMark x1="25130" y1="34061" x2="8377" y2="42707"/>
                        <a14:foregroundMark x1="8377" y1="42707" x2="10417" y2="63515"/>
                        <a14:foregroundMark x1="10417" y1="63515" x2="20530" y2="66747"/>
                        <a14:foregroundMark x1="20530" y1="66747" x2="34939" y2="64889"/>
                        <a14:foregroundMark x1="34939" y1="64889" x2="41710" y2="54222"/>
                      </a14:backgroundRemoval>
                    </a14:imgEffect>
                  </a14:imgLayer>
                </a14:imgProps>
              </a:ext>
              <a:ext uri="{28A0092B-C50C-407E-A947-70E740481C1C}">
                <a14:useLocalDpi xmlns:a14="http://schemas.microsoft.com/office/drawing/2010/main" val="0"/>
              </a:ext>
            </a:extLst>
          </a:blip>
          <a:srcRect l="7926" t="34300" r="8840" b="34685"/>
          <a:stretch/>
        </p:blipFill>
        <p:spPr>
          <a:xfrm>
            <a:off x="536306" y="5738436"/>
            <a:ext cx="1405326" cy="562481"/>
          </a:xfrm>
          <a:prstGeom prst="rect">
            <a:avLst/>
          </a:prstGeom>
        </p:spPr>
      </p:pic>
      <p:sp>
        <p:nvSpPr>
          <p:cNvPr id="24" name="Slide Number Placeholder 23">
            <a:extLst>
              <a:ext uri="{FF2B5EF4-FFF2-40B4-BE49-F238E27FC236}">
                <a16:creationId xmlns:a16="http://schemas.microsoft.com/office/drawing/2014/main" id="{28280621-7FB1-B516-4DE7-FB9BF4FE1746}"/>
              </a:ext>
            </a:extLst>
          </p:cNvPr>
          <p:cNvSpPr>
            <a:spLocks noGrp="1"/>
          </p:cNvSpPr>
          <p:nvPr>
            <p:ph type="sldNum" sz="quarter" idx="12"/>
          </p:nvPr>
        </p:nvSpPr>
        <p:spPr/>
        <p:txBody>
          <a:bodyPr/>
          <a:lstStyle/>
          <a:p>
            <a:fld id="{86784891-473A-C846-92C0-48295DCA41E8}" type="slidenum">
              <a:rPr lang="en-US" smtClean="0"/>
              <a:t>21</a:t>
            </a:fld>
            <a:endParaRPr lang="en-US"/>
          </a:p>
        </p:txBody>
      </p:sp>
    </p:spTree>
    <p:extLst>
      <p:ext uri="{BB962C8B-B14F-4D97-AF65-F5344CB8AC3E}">
        <p14:creationId xmlns:p14="http://schemas.microsoft.com/office/powerpoint/2010/main" val="50267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310B053-EFCD-F050-ABC4-7E0A5BE2F22F}"/>
              </a:ext>
            </a:extLst>
          </p:cNvPr>
          <p:cNvPicPr>
            <a:picLocks noChangeAspect="1"/>
          </p:cNvPicPr>
          <p:nvPr/>
        </p:nvPicPr>
        <p:blipFill>
          <a:blip r:embed="rId2">
            <a:extLst>
              <a:ext uri="{96DAC541-7B7A-43D3-8B79-37D633B846F1}">
                <asvg:svgBlip xmlns:asvg="http://schemas.microsoft.com/office/drawing/2016/SVG/main" r:embed="rId3"/>
              </a:ext>
            </a:extLst>
          </a:blip>
          <a:srcRect l="16002" t="15982" r="13945" b="14903"/>
          <a:stretch/>
        </p:blipFill>
        <p:spPr>
          <a:xfrm>
            <a:off x="679603" y="1902840"/>
            <a:ext cx="3955804" cy="3902889"/>
          </a:xfrm>
          <a:prstGeom prst="rect">
            <a:avLst/>
          </a:prstGeom>
        </p:spPr>
      </p:pic>
      <p:pic>
        <p:nvPicPr>
          <p:cNvPr id="6" name="Graphic 5">
            <a:extLst>
              <a:ext uri="{FF2B5EF4-FFF2-40B4-BE49-F238E27FC236}">
                <a16:creationId xmlns:a16="http://schemas.microsoft.com/office/drawing/2014/main" id="{567114C6-B3F6-2FA4-5A5F-7BAFDFC8F1D5}"/>
              </a:ext>
            </a:extLst>
          </p:cNvPr>
          <p:cNvPicPr>
            <a:picLocks noChangeAspect="1"/>
          </p:cNvPicPr>
          <p:nvPr/>
        </p:nvPicPr>
        <p:blipFill>
          <a:blip r:embed="rId4">
            <a:extLst>
              <a:ext uri="{96DAC541-7B7A-43D3-8B79-37D633B846F1}">
                <asvg:svgBlip xmlns:asvg="http://schemas.microsoft.com/office/drawing/2016/SVG/main" r:embed="rId5"/>
              </a:ext>
            </a:extLst>
          </a:blip>
          <a:srcRect l="16805" t="15288" r="14223" b="11517"/>
          <a:stretch/>
        </p:blipFill>
        <p:spPr>
          <a:xfrm>
            <a:off x="7990255" y="1902310"/>
            <a:ext cx="3676860" cy="3901912"/>
          </a:xfrm>
          <a:prstGeom prst="rect">
            <a:avLst/>
          </a:prstGeom>
        </p:spPr>
      </p:pic>
      <p:sp>
        <p:nvSpPr>
          <p:cNvPr id="132" name="TextBox 131">
            <a:extLst>
              <a:ext uri="{FF2B5EF4-FFF2-40B4-BE49-F238E27FC236}">
                <a16:creationId xmlns:a16="http://schemas.microsoft.com/office/drawing/2014/main" id="{994024D3-908B-8CA2-E659-7523AE839ACC}"/>
              </a:ext>
            </a:extLst>
          </p:cNvPr>
          <p:cNvSpPr txBox="1"/>
          <p:nvPr/>
        </p:nvSpPr>
        <p:spPr>
          <a:xfrm>
            <a:off x="9949898" y="6639872"/>
            <a:ext cx="7553325" cy="261610"/>
          </a:xfrm>
          <a:prstGeom prst="rect">
            <a:avLst/>
          </a:prstGeom>
          <a:noFill/>
        </p:spPr>
        <p:txBody>
          <a:bodyPr wrap="square">
            <a:spAutoFit/>
          </a:bodyPr>
          <a:lstStyle/>
          <a:p>
            <a:r>
              <a:rPr lang="en-CA" sz="1050" b="0" i="1" noProof="0" dirty="0">
                <a:solidFill>
                  <a:srgbClr val="1A1A1A"/>
                </a:solidFill>
                <a:effectLst/>
                <a:latin typeface="Helvetica" panose="020B0604020202020204" pitchFamily="34" charset="0"/>
              </a:rPr>
              <a:t>J. Chem. Phys.</a:t>
            </a:r>
            <a:r>
              <a:rPr lang="en-CA" sz="1050" b="0" i="0" noProof="0" dirty="0">
                <a:solidFill>
                  <a:srgbClr val="1A1A1A"/>
                </a:solidFill>
                <a:effectLst/>
                <a:latin typeface="Helvetica" panose="020B0604020202020204" pitchFamily="34" charset="0"/>
              </a:rPr>
              <a:t> 152, 124114 (2020)</a:t>
            </a:r>
            <a:endParaRPr lang="en-CA" sz="1050" noProof="0" dirty="0"/>
          </a:p>
        </p:txBody>
      </p:sp>
      <p:sp>
        <p:nvSpPr>
          <p:cNvPr id="133" name="Arrow: Right 132">
            <a:extLst>
              <a:ext uri="{FF2B5EF4-FFF2-40B4-BE49-F238E27FC236}">
                <a16:creationId xmlns:a16="http://schemas.microsoft.com/office/drawing/2014/main" id="{193C5BC5-E43F-A125-B353-6C25461416A2}"/>
              </a:ext>
            </a:extLst>
          </p:cNvPr>
          <p:cNvSpPr/>
          <p:nvPr/>
        </p:nvSpPr>
        <p:spPr>
          <a:xfrm>
            <a:off x="5315010" y="3343365"/>
            <a:ext cx="1840924" cy="1038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noProof="0" dirty="0"/>
          </a:p>
        </p:txBody>
      </p:sp>
      <p:pic>
        <p:nvPicPr>
          <p:cNvPr id="134" name="Picture 133" descr="A black background with a black square&#10;&#10;Description automatically generated with medium confidence">
            <a:extLst>
              <a:ext uri="{FF2B5EF4-FFF2-40B4-BE49-F238E27FC236}">
                <a16:creationId xmlns:a16="http://schemas.microsoft.com/office/drawing/2014/main" id="{F30FEBE2-AD5C-EC78-B667-983AE6371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93" y="1580316"/>
            <a:ext cx="1040081" cy="274738"/>
          </a:xfrm>
          <a:prstGeom prst="rect">
            <a:avLst/>
          </a:prstGeom>
        </p:spPr>
      </p:pic>
      <p:sp>
        <p:nvSpPr>
          <p:cNvPr id="135" name="TextBox 134">
            <a:extLst>
              <a:ext uri="{FF2B5EF4-FFF2-40B4-BE49-F238E27FC236}">
                <a16:creationId xmlns:a16="http://schemas.microsoft.com/office/drawing/2014/main" id="{67967491-2B8B-57D3-A0D9-56F5C39A665A}"/>
              </a:ext>
            </a:extLst>
          </p:cNvPr>
          <p:cNvSpPr txBox="1"/>
          <p:nvPr/>
        </p:nvSpPr>
        <p:spPr>
          <a:xfrm>
            <a:off x="1524118" y="1533019"/>
            <a:ext cx="2266774" cy="369332"/>
          </a:xfrm>
          <a:prstGeom prst="rect">
            <a:avLst/>
          </a:prstGeom>
          <a:noFill/>
        </p:spPr>
        <p:txBody>
          <a:bodyPr wrap="none" rtlCol="0">
            <a:spAutoFit/>
          </a:bodyPr>
          <a:lstStyle/>
          <a:p>
            <a:r>
              <a:rPr lang="en-CA" noProof="0" dirty="0"/>
              <a:t>Commutativity graph</a:t>
            </a:r>
          </a:p>
        </p:txBody>
      </p:sp>
      <p:sp>
        <p:nvSpPr>
          <p:cNvPr id="136" name="TextBox 135">
            <a:extLst>
              <a:ext uri="{FF2B5EF4-FFF2-40B4-BE49-F238E27FC236}">
                <a16:creationId xmlns:a16="http://schemas.microsoft.com/office/drawing/2014/main" id="{744C9532-AE4B-41BF-5B2E-C2BE4C6C564D}"/>
              </a:ext>
            </a:extLst>
          </p:cNvPr>
          <p:cNvSpPr txBox="1"/>
          <p:nvPr/>
        </p:nvSpPr>
        <p:spPr>
          <a:xfrm>
            <a:off x="7892995" y="1533019"/>
            <a:ext cx="3871381" cy="369332"/>
          </a:xfrm>
          <a:prstGeom prst="rect">
            <a:avLst/>
          </a:prstGeom>
          <a:noFill/>
        </p:spPr>
        <p:txBody>
          <a:bodyPr wrap="none" rtlCol="0">
            <a:spAutoFit/>
          </a:bodyPr>
          <a:lstStyle/>
          <a:p>
            <a:pPr algn="ctr"/>
            <a:r>
              <a:rPr lang="en-CA" noProof="0" dirty="0"/>
              <a:t>Complement of Commutativity graph</a:t>
            </a:r>
          </a:p>
        </p:txBody>
      </p:sp>
      <p:pic>
        <p:nvPicPr>
          <p:cNvPr id="138" name="Picture 137" descr="A white spheres on a white background&#10;&#10;Description automatically generated">
            <a:extLst>
              <a:ext uri="{FF2B5EF4-FFF2-40B4-BE49-F238E27FC236}">
                <a16:creationId xmlns:a16="http://schemas.microsoft.com/office/drawing/2014/main" id="{D878849E-A9CB-7431-339A-606A991EF07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0" b="89980" l="8377" r="91016">
                        <a14:foregroundMark x1="21441" y1="35636" x2="11415" y2="39354"/>
                        <a14:foregroundMark x1="11415" y1="39354" x2="8637" y2="50586"/>
                        <a14:foregroundMark x1="8637" y1="50586" x2="19184" y2="62424"/>
                        <a14:foregroundMark x1="19184" y1="62424" x2="26997" y2="62505"/>
                        <a14:foregroundMark x1="26997" y1="62505" x2="38064" y2="55879"/>
                        <a14:foregroundMark x1="38064" y1="55879" x2="37500" y2="43030"/>
                        <a14:foregroundMark x1="37500" y1="43030" x2="20226" y2="33737"/>
                        <a14:foregroundMark x1="77300" y1="35960" x2="62283" y2="38747"/>
                        <a14:foregroundMark x1="62283" y1="38747" x2="60069" y2="47556"/>
                        <a14:foregroundMark x1="60069" y1="47556" x2="64931" y2="53333"/>
                        <a14:foregroundMark x1="64931" y1="53333" x2="78125" y2="46667"/>
                        <a14:foregroundMark x1="78125" y1="46667" x2="76780" y2="35434"/>
                        <a14:foregroundMark x1="76780" y1="35434" x2="75304" y2="34020"/>
                        <a14:foregroundMark x1="89236" y1="36808" x2="80078" y2="34828"/>
                        <a14:foregroundMark x1="80078" y1="34828" x2="64844" y2="37899"/>
                        <a14:foregroundMark x1="64844" y1="37899" x2="60764" y2="47677"/>
                        <a14:foregroundMark x1="60764" y1="47677" x2="64800" y2="59515"/>
                        <a14:foregroundMark x1="64800" y1="59515" x2="73655" y2="63232"/>
                        <a14:foregroundMark x1="73655" y1="63232" x2="91623" y2="55111"/>
                        <a14:foregroundMark x1="91623" y1="55111" x2="90278" y2="39273"/>
                        <a14:foregroundMark x1="90278" y1="39273" x2="83203" y2="34303"/>
                        <a14:foregroundMark x1="91102" y1="50424" x2="85547" y2="65131"/>
                        <a14:foregroundMark x1="85547" y1="65131" x2="73264" y2="65414"/>
                        <a14:foregroundMark x1="73264" y1="65414" x2="62977" y2="62303"/>
                        <a14:foregroundMark x1="62977" y1="62303" x2="58290" y2="56727"/>
                        <a14:foregroundMark x1="58290" y1="56727" x2="45269" y2="54061"/>
                        <a14:foregroundMark x1="45269" y1="54061" x2="30773" y2="64485"/>
                        <a14:foregroundMark x1="30773" y1="64485" x2="20095" y2="64687"/>
                        <a14:foregroundMark x1="20095" y1="64687" x2="7378" y2="51232"/>
                        <a14:foregroundMark x1="7378" y1="51232" x2="6467" y2="43273"/>
                        <a14:foregroundMark x1="6467" y1="43273" x2="26128" y2="35152"/>
                        <a14:foregroundMark x1="26128" y1="35152" x2="36111" y2="36121"/>
                        <a14:foregroundMark x1="36111" y1="36121" x2="46571" y2="44929"/>
                        <a14:foregroundMark x1="46571" y1="44929" x2="55903" y2="42990"/>
                        <a14:foregroundMark x1="55903" y1="42990" x2="63976" y2="38141"/>
                        <a14:foregroundMark x1="63976" y1="38141" x2="73003" y2="35556"/>
                        <a14:foregroundMark x1="73003" y1="35556" x2="86328" y2="36283"/>
                        <a14:foregroundMark x1="86328" y1="36283" x2="91016" y2="42788"/>
                        <a14:foregroundMark x1="91016" y1="42788" x2="90365" y2="53818"/>
                        <a14:foregroundMark x1="37109" y1="34586" x2="25130" y2="34061"/>
                        <a14:foregroundMark x1="25130" y1="34061" x2="8377" y2="42707"/>
                        <a14:foregroundMark x1="8377" y1="42707" x2="10417" y2="63515"/>
                        <a14:foregroundMark x1="10417" y1="63515" x2="20530" y2="66747"/>
                        <a14:foregroundMark x1="20530" y1="66747" x2="34939" y2="64889"/>
                        <a14:foregroundMark x1="34939" y1="64889" x2="41710" y2="54222"/>
                      </a14:backgroundRemoval>
                    </a14:imgEffect>
                  </a14:imgLayer>
                </a14:imgProps>
              </a:ext>
              <a:ext uri="{28A0092B-C50C-407E-A947-70E740481C1C}">
                <a14:useLocalDpi xmlns:a14="http://schemas.microsoft.com/office/drawing/2010/main" val="0"/>
              </a:ext>
            </a:extLst>
          </a:blip>
          <a:srcRect l="7926" t="34300" r="8840" b="34685"/>
          <a:stretch/>
        </p:blipFill>
        <p:spPr>
          <a:xfrm>
            <a:off x="4957998" y="1533508"/>
            <a:ext cx="2276004" cy="910970"/>
          </a:xfrm>
          <a:prstGeom prst="rect">
            <a:avLst/>
          </a:prstGeom>
        </p:spPr>
      </p:pic>
      <p:sp>
        <p:nvSpPr>
          <p:cNvPr id="139" name="TextBox 138">
            <a:extLst>
              <a:ext uri="{FF2B5EF4-FFF2-40B4-BE49-F238E27FC236}">
                <a16:creationId xmlns:a16="http://schemas.microsoft.com/office/drawing/2014/main" id="{AE46A97B-C67C-FD2C-2AEE-A427BE38A025}"/>
              </a:ext>
            </a:extLst>
          </p:cNvPr>
          <p:cNvSpPr txBox="1"/>
          <p:nvPr/>
        </p:nvSpPr>
        <p:spPr>
          <a:xfrm>
            <a:off x="1135454" y="6033050"/>
            <a:ext cx="3044103" cy="369332"/>
          </a:xfrm>
          <a:prstGeom prst="rect">
            <a:avLst/>
          </a:prstGeom>
          <a:noFill/>
        </p:spPr>
        <p:txBody>
          <a:bodyPr wrap="none" rtlCol="0">
            <a:spAutoFit/>
          </a:bodyPr>
          <a:lstStyle/>
          <a:p>
            <a:r>
              <a:rPr lang="en-CA" noProof="0" dirty="0"/>
              <a:t>Solve Minimum Clique Cover</a:t>
            </a:r>
          </a:p>
        </p:txBody>
      </p:sp>
      <p:sp>
        <p:nvSpPr>
          <p:cNvPr id="140" name="TextBox 139">
            <a:extLst>
              <a:ext uri="{FF2B5EF4-FFF2-40B4-BE49-F238E27FC236}">
                <a16:creationId xmlns:a16="http://schemas.microsoft.com/office/drawing/2014/main" id="{08D7B0C3-7F8B-01B8-E44A-EB670345CDC1}"/>
              </a:ext>
            </a:extLst>
          </p:cNvPr>
          <p:cNvSpPr txBox="1"/>
          <p:nvPr/>
        </p:nvSpPr>
        <p:spPr>
          <a:xfrm>
            <a:off x="8872301" y="6033050"/>
            <a:ext cx="1912768" cy="369332"/>
          </a:xfrm>
          <a:prstGeom prst="rect">
            <a:avLst/>
          </a:prstGeom>
          <a:noFill/>
        </p:spPr>
        <p:txBody>
          <a:bodyPr wrap="none" rtlCol="0">
            <a:spAutoFit/>
          </a:bodyPr>
          <a:lstStyle/>
          <a:p>
            <a:r>
              <a:rPr lang="en-CA" noProof="0" dirty="0"/>
              <a:t>Coloring problem</a:t>
            </a:r>
          </a:p>
        </p:txBody>
      </p:sp>
      <p:sp>
        <p:nvSpPr>
          <p:cNvPr id="141" name="TextBox 140">
            <a:extLst>
              <a:ext uri="{FF2B5EF4-FFF2-40B4-BE49-F238E27FC236}">
                <a16:creationId xmlns:a16="http://schemas.microsoft.com/office/drawing/2014/main" id="{DFD19A70-37BD-B981-B3D6-4DD1A910A3D0}"/>
              </a:ext>
            </a:extLst>
          </p:cNvPr>
          <p:cNvSpPr txBox="1"/>
          <p:nvPr/>
        </p:nvSpPr>
        <p:spPr>
          <a:xfrm>
            <a:off x="5541232" y="5619556"/>
            <a:ext cx="110953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noProof="0" dirty="0">
                <a:ln w="0"/>
                <a:solidFill>
                  <a:schemeClr val="accent1"/>
                </a:solidFill>
                <a:effectLst>
                  <a:outerShdw blurRad="38100" dist="25400" dir="5400000" algn="ctr" rotWithShape="0">
                    <a:srgbClr val="6E747A">
                      <a:alpha val="43000"/>
                    </a:srgbClr>
                  </a:outerShdw>
                </a:effectLst>
              </a:rPr>
              <a:t>NP-Hard</a:t>
            </a:r>
          </a:p>
        </p:txBody>
      </p:sp>
      <p:sp>
        <p:nvSpPr>
          <p:cNvPr id="5" name="Slide Number Placeholder 4">
            <a:extLst>
              <a:ext uri="{FF2B5EF4-FFF2-40B4-BE49-F238E27FC236}">
                <a16:creationId xmlns:a16="http://schemas.microsoft.com/office/drawing/2014/main" id="{4CE540B8-2EC5-AA47-DA60-8118EA9F0475}"/>
              </a:ext>
            </a:extLst>
          </p:cNvPr>
          <p:cNvSpPr>
            <a:spLocks noGrp="1"/>
          </p:cNvSpPr>
          <p:nvPr>
            <p:ph type="sldNum" sz="quarter" idx="12"/>
          </p:nvPr>
        </p:nvSpPr>
        <p:spPr/>
        <p:txBody>
          <a:bodyPr/>
          <a:lstStyle/>
          <a:p>
            <a:fld id="{D446A61A-06B7-4063-ADAD-EA45A01BC120}" type="slidenum">
              <a:rPr lang="es-MX" smtClean="0"/>
              <a:t>22</a:t>
            </a:fld>
            <a:endParaRPr lang="es-MX"/>
          </a:p>
        </p:txBody>
      </p:sp>
      <p:grpSp>
        <p:nvGrpSpPr>
          <p:cNvPr id="7" name="Group 6">
            <a:extLst>
              <a:ext uri="{FF2B5EF4-FFF2-40B4-BE49-F238E27FC236}">
                <a16:creationId xmlns:a16="http://schemas.microsoft.com/office/drawing/2014/main" id="{6F2DFB17-55ED-6A20-FF1D-9678BDA172A7}"/>
              </a:ext>
            </a:extLst>
          </p:cNvPr>
          <p:cNvGrpSpPr/>
          <p:nvPr/>
        </p:nvGrpSpPr>
        <p:grpSpPr>
          <a:xfrm>
            <a:off x="2521910" y="114969"/>
            <a:ext cx="7148180" cy="1038325"/>
            <a:chOff x="2521910" y="112898"/>
            <a:chExt cx="7148180" cy="1038325"/>
          </a:xfrm>
        </p:grpSpPr>
        <p:pic>
          <p:nvPicPr>
            <p:cNvPr id="3" name="Picture 2" descr="A black and white image of numbers&#10;&#10;Description automatically generated">
              <a:extLst>
                <a:ext uri="{FF2B5EF4-FFF2-40B4-BE49-F238E27FC236}">
                  <a16:creationId xmlns:a16="http://schemas.microsoft.com/office/drawing/2014/main" id="{7B3BABA6-FC81-ECC1-8E5A-93D2D86C5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1910" y="112898"/>
              <a:ext cx="7148180" cy="955716"/>
            </a:xfrm>
            <a:prstGeom prst="rect">
              <a:avLst/>
            </a:prstGeom>
          </p:spPr>
        </p:pic>
        <p:sp>
          <p:nvSpPr>
            <p:cNvPr id="2" name="Rectangle 1">
              <a:extLst>
                <a:ext uri="{FF2B5EF4-FFF2-40B4-BE49-F238E27FC236}">
                  <a16:creationId xmlns:a16="http://schemas.microsoft.com/office/drawing/2014/main" id="{3F8CF730-862B-ECB7-77B0-EF864B376443}"/>
                </a:ext>
              </a:extLst>
            </p:cNvPr>
            <p:cNvSpPr/>
            <p:nvPr/>
          </p:nvSpPr>
          <p:spPr>
            <a:xfrm>
              <a:off x="7650699" y="598636"/>
              <a:ext cx="519695" cy="5525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84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fade">
                                      <p:cBhvr>
                                        <p:cTn id="13" dur="500"/>
                                        <p:tgtEl>
                                          <p:spTgt spid="1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fade">
                                      <p:cBhvr>
                                        <p:cTn id="18" dur="500"/>
                                        <p:tgtEl>
                                          <p:spTgt spid="1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fade">
                                      <p:cBhvr>
                                        <p:cTn id="21" dur="500"/>
                                        <p:tgtEl>
                                          <p:spTgt spid="13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animBg="1"/>
      <p:bldP spid="135" grpId="0"/>
      <p:bldP spid="136" grpId="0"/>
      <p:bldP spid="139" grpId="0"/>
      <p:bldP spid="140" grpId="0"/>
      <p:bldP spid="1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DCA336D-F3A4-6869-C1EC-E6B96F9D8C03}"/>
              </a:ext>
            </a:extLst>
          </p:cNvPr>
          <p:cNvSpPr txBox="1"/>
          <p:nvPr/>
        </p:nvSpPr>
        <p:spPr>
          <a:xfrm>
            <a:off x="343015" y="4944140"/>
            <a:ext cx="8010939" cy="1323439"/>
          </a:xfrm>
          <a:prstGeom prst="rect">
            <a:avLst/>
          </a:prstGeom>
          <a:noFill/>
        </p:spPr>
        <p:txBody>
          <a:bodyPr wrap="square" rtlCol="0">
            <a:spAutoFit/>
          </a:bodyPr>
          <a:lstStyle/>
          <a:p>
            <a:pPr algn="ctr"/>
            <a:r>
              <a:rPr lang="en-US" sz="4000">
                <a:ln w="0"/>
                <a:solidFill>
                  <a:schemeClr val="accent1"/>
                </a:solidFill>
                <a:effectLst>
                  <a:outerShdw blurRad="38100" dist="25400" dir="5400000" algn="ctr" rotWithShape="0">
                    <a:srgbClr val="6E747A">
                      <a:alpha val="43000"/>
                    </a:srgbClr>
                  </a:outerShdw>
                </a:effectLst>
              </a:rPr>
              <a:t>How do we choose which one is the best?</a:t>
            </a:r>
          </a:p>
        </p:txBody>
      </p:sp>
      <p:sp>
        <p:nvSpPr>
          <p:cNvPr id="2" name="Title 1">
            <a:extLst>
              <a:ext uri="{FF2B5EF4-FFF2-40B4-BE49-F238E27FC236}">
                <a16:creationId xmlns:a16="http://schemas.microsoft.com/office/drawing/2014/main" id="{66DAFF14-E4CF-AE69-7F08-D9C2C9602A12}"/>
              </a:ext>
            </a:extLst>
          </p:cNvPr>
          <p:cNvSpPr>
            <a:spLocks noGrp="1"/>
          </p:cNvSpPr>
          <p:nvPr>
            <p:ph type="title"/>
          </p:nvPr>
        </p:nvSpPr>
        <p:spPr>
          <a:xfrm>
            <a:off x="0" y="-79867"/>
            <a:ext cx="6840365" cy="646108"/>
          </a:xfrm>
        </p:spPr>
        <p:txBody>
          <a:bodyPr>
            <a:normAutofit/>
          </a:bodyPr>
          <a:lstStyle/>
          <a:p>
            <a:r>
              <a:rPr lang="en-US" sz="2200"/>
              <a:t>Same problem as coloring a map </a:t>
            </a:r>
            <a:r>
              <a:rPr lang="en-US" sz="2200">
                <a:sym typeface="Wingdings" panose="05000000000000000000" pitchFamily="2" charset="2"/>
              </a:rPr>
              <a:t></a:t>
            </a:r>
            <a:endParaRPr lang="en-US" sz="2200"/>
          </a:p>
        </p:txBody>
      </p:sp>
      <p:pic>
        <p:nvPicPr>
          <p:cNvPr id="24" name="Content Placeholder 23" descr="A map of the united states&#10;&#10;Description automatically generated">
            <a:extLst>
              <a:ext uri="{FF2B5EF4-FFF2-40B4-BE49-F238E27FC236}">
                <a16:creationId xmlns:a16="http://schemas.microsoft.com/office/drawing/2014/main" id="{FF6D8E7A-435E-0AFA-C4BF-CB090795EE45}"/>
              </a:ext>
            </a:extLst>
          </p:cNvPr>
          <p:cNvPicPr>
            <a:picLocks noGrp="1" noChangeAspect="1"/>
          </p:cNvPicPr>
          <p:nvPr>
            <p:ph idx="1"/>
          </p:nvPr>
        </p:nvPicPr>
        <p:blipFill>
          <a:blip>
            <a:extLst>
              <a:ext uri="{28A0092B-C50C-407E-A947-70E740481C1C}">
                <a14:useLocalDpi xmlns:a14="http://schemas.microsoft.com/office/drawing/2010/main" val="0"/>
              </a:ext>
            </a:extLst>
          </a:blip>
          <a:stretch>
            <a:fillRect/>
          </a:stretch>
        </p:blipFill>
        <p:spPr>
          <a:xfrm>
            <a:off x="265043" y="1197935"/>
            <a:ext cx="7035327" cy="3340935"/>
          </a:xfrm>
        </p:spPr>
      </p:pic>
      <p:pic>
        <p:nvPicPr>
          <p:cNvPr id="22" name="Picture 21" descr="A black background with a black square&#10;&#10;Description automatically generated with medium confidence">
            <a:extLst>
              <a:ext uri="{FF2B5EF4-FFF2-40B4-BE49-F238E27FC236}">
                <a16:creationId xmlns:a16="http://schemas.microsoft.com/office/drawing/2014/main" id="{5F37D2FC-3236-74D8-FA89-B07EA1008771}"/>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50247" y="4944140"/>
            <a:ext cx="7438318" cy="1296784"/>
          </a:xfrm>
          <a:prstGeom prst="rect">
            <a:avLst/>
          </a:prstGeom>
        </p:spPr>
      </p:pic>
      <p:sp>
        <p:nvSpPr>
          <p:cNvPr id="25" name="TextBox 24">
            <a:extLst>
              <a:ext uri="{FF2B5EF4-FFF2-40B4-BE49-F238E27FC236}">
                <a16:creationId xmlns:a16="http://schemas.microsoft.com/office/drawing/2014/main" id="{80F9394F-8049-985E-0AF1-DE8946896E38}"/>
              </a:ext>
            </a:extLst>
          </p:cNvPr>
          <p:cNvSpPr txBox="1"/>
          <p:nvPr/>
        </p:nvSpPr>
        <p:spPr>
          <a:xfrm>
            <a:off x="9238845" y="566241"/>
            <a:ext cx="2513830" cy="461665"/>
          </a:xfrm>
          <a:prstGeom prst="rect">
            <a:avLst/>
          </a:prstGeom>
          <a:noFill/>
        </p:spPr>
        <p:txBody>
          <a:bodyPr wrap="none" rtlCol="0">
            <a:spAutoFit/>
          </a:bodyPr>
          <a:lstStyle/>
          <a:p>
            <a:r>
              <a:rPr lang="en-US" sz="2400"/>
              <a:t>Multiple options!!</a:t>
            </a:r>
          </a:p>
        </p:txBody>
      </p:sp>
      <p:sp>
        <p:nvSpPr>
          <p:cNvPr id="26" name="Rectangle 25">
            <a:extLst>
              <a:ext uri="{FF2B5EF4-FFF2-40B4-BE49-F238E27FC236}">
                <a16:creationId xmlns:a16="http://schemas.microsoft.com/office/drawing/2014/main" id="{BCDA9D91-471A-80DE-FFE2-BCFEE8669F2A}"/>
              </a:ext>
            </a:extLst>
          </p:cNvPr>
          <p:cNvSpPr/>
          <p:nvPr/>
        </p:nvSpPr>
        <p:spPr>
          <a:xfrm>
            <a:off x="8789581" y="1197935"/>
            <a:ext cx="3246475" cy="541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network of connected lines and dots&#10;&#10;Description automatically generated with medium confidence">
            <a:extLst>
              <a:ext uri="{FF2B5EF4-FFF2-40B4-BE49-F238E27FC236}">
                <a16:creationId xmlns:a16="http://schemas.microsoft.com/office/drawing/2014/main" id="{C0452E92-AA4F-9A9D-27C0-4179D47EDAD3}"/>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9660835" y="1298949"/>
            <a:ext cx="1510748" cy="5107490"/>
          </a:xfrm>
          <a:prstGeom prst="rect">
            <a:avLst/>
          </a:prstGeom>
        </p:spPr>
      </p:pic>
      <p:sp>
        <p:nvSpPr>
          <p:cNvPr id="30" name="TextBox 29">
            <a:extLst>
              <a:ext uri="{FF2B5EF4-FFF2-40B4-BE49-F238E27FC236}">
                <a16:creationId xmlns:a16="http://schemas.microsoft.com/office/drawing/2014/main" id="{73DDF39F-2419-CAEA-3E1C-97F8D958617A}"/>
              </a:ext>
            </a:extLst>
          </p:cNvPr>
          <p:cNvSpPr txBox="1"/>
          <p:nvPr/>
        </p:nvSpPr>
        <p:spPr>
          <a:xfrm>
            <a:off x="7143669" y="2920480"/>
            <a:ext cx="1345404" cy="1200329"/>
          </a:xfrm>
          <a:prstGeom prst="rect">
            <a:avLst/>
          </a:prstGeom>
          <a:noFill/>
        </p:spPr>
        <p:txBody>
          <a:bodyPr wrap="square" rtlCol="0">
            <a:spAutoFit/>
          </a:bodyPr>
          <a:lstStyle/>
          <a:p>
            <a:pPr algn="ctr"/>
            <a:r>
              <a:rPr lang="en-US"/>
              <a:t>Solved classically with heuristics</a:t>
            </a:r>
          </a:p>
        </p:txBody>
      </p:sp>
      <p:sp>
        <p:nvSpPr>
          <p:cNvPr id="3" name="Slide Number Placeholder 2">
            <a:extLst>
              <a:ext uri="{FF2B5EF4-FFF2-40B4-BE49-F238E27FC236}">
                <a16:creationId xmlns:a16="http://schemas.microsoft.com/office/drawing/2014/main" id="{8C07688C-CA35-4CF1-886F-D676D2A0E7E9}"/>
              </a:ext>
            </a:extLst>
          </p:cNvPr>
          <p:cNvSpPr>
            <a:spLocks noGrp="1"/>
          </p:cNvSpPr>
          <p:nvPr>
            <p:ph type="sldNum" sz="quarter" idx="12"/>
          </p:nvPr>
        </p:nvSpPr>
        <p:spPr/>
        <p:txBody>
          <a:bodyPr/>
          <a:lstStyle/>
          <a:p>
            <a:fld id="{86784891-473A-C846-92C0-48295DCA41E8}" type="slidenum">
              <a:rPr lang="en-US" smtClean="0"/>
              <a:t>23</a:t>
            </a:fld>
            <a:endParaRPr lang="en-US"/>
          </a:p>
        </p:txBody>
      </p:sp>
    </p:spTree>
    <p:extLst>
      <p:ext uri="{BB962C8B-B14F-4D97-AF65-F5344CB8AC3E}">
        <p14:creationId xmlns:p14="http://schemas.microsoft.com/office/powerpoint/2010/main" val="373076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5" grpId="0"/>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0E25-3AAC-9D2A-785F-7930E99F82A2}"/>
              </a:ext>
            </a:extLst>
          </p:cNvPr>
          <p:cNvSpPr>
            <a:spLocks noGrp="1"/>
          </p:cNvSpPr>
          <p:nvPr>
            <p:ph type="title"/>
          </p:nvPr>
        </p:nvSpPr>
        <p:spPr>
          <a:xfrm>
            <a:off x="0" y="-91335"/>
            <a:ext cx="9624935" cy="835207"/>
          </a:xfrm>
        </p:spPr>
        <p:txBody>
          <a:bodyPr>
            <a:normAutofit/>
          </a:bodyPr>
          <a:lstStyle/>
          <a:p>
            <a:r>
              <a:rPr lang="en-US" sz="2400" err="1"/>
              <a:t>GFlowNets</a:t>
            </a:r>
            <a:r>
              <a:rPr lang="en-US" sz="2400"/>
              <a:t> for grouping compatible operators</a:t>
            </a:r>
          </a:p>
        </p:txBody>
      </p:sp>
      <p:sp>
        <p:nvSpPr>
          <p:cNvPr id="3" name="Content Placeholder 2">
            <a:extLst>
              <a:ext uri="{FF2B5EF4-FFF2-40B4-BE49-F238E27FC236}">
                <a16:creationId xmlns:a16="http://schemas.microsoft.com/office/drawing/2014/main" id="{9C95052A-7FE7-E90B-6EE0-0BAA57136BE6}"/>
              </a:ext>
            </a:extLst>
          </p:cNvPr>
          <p:cNvSpPr>
            <a:spLocks noGrp="1"/>
          </p:cNvSpPr>
          <p:nvPr>
            <p:ph idx="1"/>
          </p:nvPr>
        </p:nvSpPr>
        <p:spPr>
          <a:xfrm>
            <a:off x="56624" y="1823922"/>
            <a:ext cx="6853841" cy="2677937"/>
          </a:xfrm>
        </p:spPr>
        <p:txBody>
          <a:bodyPr>
            <a:normAutofit/>
          </a:bodyPr>
          <a:lstStyle/>
          <a:p>
            <a:r>
              <a:rPr lang="en-US" sz="2200"/>
              <a:t>Generative model which parametrizes the probability to reach a terminal state (x) in a direct acyclic graph. </a:t>
            </a:r>
          </a:p>
          <a:p>
            <a:r>
              <a:rPr lang="en-US" sz="2200"/>
              <a:t>The probability is proportional to a reward function.</a:t>
            </a:r>
          </a:p>
          <a:p>
            <a:r>
              <a:rPr lang="en-US" sz="2200"/>
              <a:t>We guarantee a Markovian process with a flow matching loss.</a:t>
            </a:r>
          </a:p>
          <a:p>
            <a:r>
              <a:rPr lang="en-US" sz="2200"/>
              <a:t>Masking functions ensure valid states and may reduce search space.</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09E717D8-6FD7-0710-D29D-FE3871DFA15A}"/>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6742600" y="4014047"/>
            <a:ext cx="5267495" cy="809182"/>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2078A408-5D95-B479-DA47-174A7DADB47D}"/>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2880733" y="5050093"/>
            <a:ext cx="6430533" cy="882999"/>
          </a:xfrm>
          <a:prstGeom prst="rect">
            <a:avLst/>
          </a:prstGeom>
        </p:spPr>
      </p:pic>
      <p:pic>
        <p:nvPicPr>
          <p:cNvPr id="13" name="Picture 12">
            <a:extLst>
              <a:ext uri="{FF2B5EF4-FFF2-40B4-BE49-F238E27FC236}">
                <a16:creationId xmlns:a16="http://schemas.microsoft.com/office/drawing/2014/main" id="{14AC87EB-3C5F-AA36-8DB6-5F62F9D2C61D}"/>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480092" y="3221600"/>
            <a:ext cx="3425426" cy="376570"/>
          </a:xfrm>
          <a:prstGeom prst="rect">
            <a:avLst/>
          </a:prstGeom>
        </p:spPr>
      </p:pic>
      <p:sp>
        <p:nvSpPr>
          <p:cNvPr id="6" name="TextBox 5">
            <a:extLst>
              <a:ext uri="{FF2B5EF4-FFF2-40B4-BE49-F238E27FC236}">
                <a16:creationId xmlns:a16="http://schemas.microsoft.com/office/drawing/2014/main" id="{9AFC34A8-090D-D5AB-6B47-9BB045CAF626}"/>
              </a:ext>
            </a:extLst>
          </p:cNvPr>
          <p:cNvSpPr txBox="1"/>
          <p:nvPr/>
        </p:nvSpPr>
        <p:spPr>
          <a:xfrm>
            <a:off x="3042607" y="6113556"/>
            <a:ext cx="2307619" cy="646331"/>
          </a:xfrm>
          <a:prstGeom prst="rect">
            <a:avLst/>
          </a:prstGeom>
          <a:noFill/>
        </p:spPr>
        <p:txBody>
          <a:bodyPr wrap="none" rtlCol="0">
            <a:spAutoFit/>
          </a:bodyPr>
          <a:lstStyle/>
          <a:p>
            <a:pPr algn="ctr"/>
            <a:r>
              <a:rPr lang="en-US"/>
              <a:t># Colors graph is the</a:t>
            </a:r>
          </a:p>
          <a:p>
            <a:pPr algn="ctr"/>
            <a:r>
              <a:rPr lang="en-US"/>
              <a:t> # Groups to measure</a:t>
            </a:r>
          </a:p>
        </p:txBody>
      </p:sp>
      <p:sp>
        <p:nvSpPr>
          <p:cNvPr id="7" name="TextBox 6">
            <a:extLst>
              <a:ext uri="{FF2B5EF4-FFF2-40B4-BE49-F238E27FC236}">
                <a16:creationId xmlns:a16="http://schemas.microsoft.com/office/drawing/2014/main" id="{29DAB414-14D8-8117-57FB-9F038C4B387E}"/>
              </a:ext>
            </a:extLst>
          </p:cNvPr>
          <p:cNvSpPr txBox="1"/>
          <p:nvPr/>
        </p:nvSpPr>
        <p:spPr>
          <a:xfrm>
            <a:off x="7301825" y="6173517"/>
            <a:ext cx="3209853" cy="646331"/>
          </a:xfrm>
          <a:prstGeom prst="rect">
            <a:avLst/>
          </a:prstGeom>
          <a:noFill/>
        </p:spPr>
        <p:txBody>
          <a:bodyPr wrap="none" rtlCol="0">
            <a:spAutoFit/>
          </a:bodyPr>
          <a:lstStyle/>
          <a:p>
            <a:pPr algn="ctr"/>
            <a:r>
              <a:rPr lang="en-US"/>
              <a:t>Higher measurement estimate</a:t>
            </a:r>
          </a:p>
          <a:p>
            <a:pPr algn="ctr"/>
            <a:r>
              <a:rPr lang="en-US"/>
              <a:t>the lower the reward</a:t>
            </a:r>
          </a:p>
        </p:txBody>
      </p:sp>
      <p:sp>
        <p:nvSpPr>
          <p:cNvPr id="5" name="TextBox 4">
            <a:extLst>
              <a:ext uri="{FF2B5EF4-FFF2-40B4-BE49-F238E27FC236}">
                <a16:creationId xmlns:a16="http://schemas.microsoft.com/office/drawing/2014/main" id="{80098967-5845-5AF9-75A8-551A3BD08ACC}"/>
              </a:ext>
            </a:extLst>
          </p:cNvPr>
          <p:cNvSpPr txBox="1"/>
          <p:nvPr/>
        </p:nvSpPr>
        <p:spPr>
          <a:xfrm>
            <a:off x="111673" y="469601"/>
            <a:ext cx="6198432" cy="369332"/>
          </a:xfrm>
          <a:prstGeom prst="rect">
            <a:avLst/>
          </a:prstGeom>
          <a:noFill/>
        </p:spPr>
        <p:txBody>
          <a:bodyPr wrap="square">
            <a:spAutoFit/>
          </a:bodyPr>
          <a:lstStyle/>
          <a:p>
            <a:r>
              <a:rPr lang="en-CA"/>
              <a:t>arXiv:2111.09266 </a:t>
            </a:r>
          </a:p>
        </p:txBody>
      </p:sp>
      <p:sp>
        <p:nvSpPr>
          <p:cNvPr id="8" name="Slide Number Placeholder 7">
            <a:extLst>
              <a:ext uri="{FF2B5EF4-FFF2-40B4-BE49-F238E27FC236}">
                <a16:creationId xmlns:a16="http://schemas.microsoft.com/office/drawing/2014/main" id="{6D87E4A7-8BF5-3C46-6A2E-302D6861FC3E}"/>
              </a:ext>
            </a:extLst>
          </p:cNvPr>
          <p:cNvSpPr>
            <a:spLocks noGrp="1"/>
          </p:cNvSpPr>
          <p:nvPr>
            <p:ph type="sldNum" sz="quarter" idx="12"/>
          </p:nvPr>
        </p:nvSpPr>
        <p:spPr/>
        <p:txBody>
          <a:bodyPr/>
          <a:lstStyle/>
          <a:p>
            <a:fld id="{86784891-473A-C846-92C0-48295DCA41E8}" type="slidenum">
              <a:rPr lang="en-US" smtClean="0"/>
              <a:t>24</a:t>
            </a:fld>
            <a:endParaRPr lang="en-US"/>
          </a:p>
        </p:txBody>
      </p:sp>
      <p:sp>
        <p:nvSpPr>
          <p:cNvPr id="12" name="Right Brace 11">
            <a:extLst>
              <a:ext uri="{FF2B5EF4-FFF2-40B4-BE49-F238E27FC236}">
                <a16:creationId xmlns:a16="http://schemas.microsoft.com/office/drawing/2014/main" id="{DFC41102-971A-FE79-C490-DB2E35B7B2CC}"/>
              </a:ext>
            </a:extLst>
          </p:cNvPr>
          <p:cNvSpPr/>
          <p:nvPr/>
        </p:nvSpPr>
        <p:spPr>
          <a:xfrm rot="5400000">
            <a:off x="6293948" y="4780604"/>
            <a:ext cx="188036" cy="218425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8957349F-513B-1FE6-3C82-3EA73ED706FE}"/>
              </a:ext>
            </a:extLst>
          </p:cNvPr>
          <p:cNvSpPr/>
          <p:nvPr/>
        </p:nvSpPr>
        <p:spPr>
          <a:xfrm rot="5400000">
            <a:off x="8580857" y="5254323"/>
            <a:ext cx="188036" cy="140294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503B3EA5-693A-B079-8AE8-F9DC7BBF3200}"/>
              </a:ext>
            </a:extLst>
          </p:cNvPr>
          <p:cNvCxnSpPr>
            <a:endCxn id="6" idx="3"/>
          </p:cNvCxnSpPr>
          <p:nvPr/>
        </p:nvCxnSpPr>
        <p:spPr>
          <a:xfrm rot="10800000" flipV="1">
            <a:off x="5350227" y="6049814"/>
            <a:ext cx="1069311" cy="38690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16DEE6A-7885-B380-4872-B4C7525ED32F}"/>
              </a:ext>
            </a:extLst>
          </p:cNvPr>
          <p:cNvSpPr txBox="1"/>
          <p:nvPr/>
        </p:nvSpPr>
        <p:spPr>
          <a:xfrm>
            <a:off x="2774359" y="4794759"/>
            <a:ext cx="873060" cy="369332"/>
          </a:xfrm>
          <a:prstGeom prst="rect">
            <a:avLst/>
          </a:prstGeom>
          <a:noFill/>
        </p:spPr>
        <p:txBody>
          <a:bodyPr wrap="none" rtlCol="0">
            <a:spAutoFit/>
          </a:bodyPr>
          <a:lstStyle/>
          <a:p>
            <a:r>
              <a:rPr lang="en-US"/>
              <a:t>reward</a:t>
            </a:r>
          </a:p>
        </p:txBody>
      </p:sp>
      <p:sp>
        <p:nvSpPr>
          <p:cNvPr id="20" name="Right Brace 19">
            <a:extLst>
              <a:ext uri="{FF2B5EF4-FFF2-40B4-BE49-F238E27FC236}">
                <a16:creationId xmlns:a16="http://schemas.microsoft.com/office/drawing/2014/main" id="{E788CEB0-E18C-E990-1201-7CB7F68EBF3B}"/>
              </a:ext>
            </a:extLst>
          </p:cNvPr>
          <p:cNvSpPr/>
          <p:nvPr/>
        </p:nvSpPr>
        <p:spPr>
          <a:xfrm rot="16200000">
            <a:off x="3161347" y="4823219"/>
            <a:ext cx="188036" cy="7338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A3CA1524-D485-7761-9651-B032FC842F17}"/>
              </a:ext>
            </a:extLst>
          </p:cNvPr>
          <p:cNvPicPr>
            <a:picLocks noChangeAspect="1"/>
          </p:cNvPicPr>
          <p:nvPr/>
        </p:nvPicPr>
        <p:blipFill>
          <a:blip r:embed="rId2"/>
          <a:stretch>
            <a:fillRect/>
          </a:stretch>
        </p:blipFill>
        <p:spPr>
          <a:xfrm>
            <a:off x="6740966" y="-16033"/>
            <a:ext cx="5451034" cy="2750637"/>
          </a:xfrm>
          <a:prstGeom prst="rect">
            <a:avLst/>
          </a:prstGeom>
        </p:spPr>
      </p:pic>
      <p:pic>
        <p:nvPicPr>
          <p:cNvPr id="9" name="Picture 8" descr="A diagram of a network&#10;&#10;Description automatically generated">
            <a:extLst>
              <a:ext uri="{FF2B5EF4-FFF2-40B4-BE49-F238E27FC236}">
                <a16:creationId xmlns:a16="http://schemas.microsoft.com/office/drawing/2014/main" id="{B72BA782-D16D-A7A5-2C89-CD17C88BD852}"/>
              </a:ext>
            </a:extLst>
          </p:cNvPr>
          <p:cNvPicPr>
            <a:picLocks noChangeAspect="1"/>
          </p:cNvPicPr>
          <p:nvPr/>
        </p:nvPicPr>
        <p:blipFill>
          <a:blip r:embed="rId3"/>
          <a:srcRect l="12346" r="12010"/>
          <a:stretch/>
        </p:blipFill>
        <p:spPr>
          <a:xfrm>
            <a:off x="6740966" y="2985112"/>
            <a:ext cx="580338" cy="768166"/>
          </a:xfrm>
          <a:prstGeom prst="rect">
            <a:avLst/>
          </a:prstGeom>
        </p:spPr>
      </p:pic>
    </p:spTree>
    <p:extLst>
      <p:ext uri="{BB962C8B-B14F-4D97-AF65-F5344CB8AC3E}">
        <p14:creationId xmlns:p14="http://schemas.microsoft.com/office/powerpoint/2010/main" val="121619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mputer screen with many circles and arrows&#10;&#10;Description automatically generated with medium confidence">
            <a:extLst>
              <a:ext uri="{FF2B5EF4-FFF2-40B4-BE49-F238E27FC236}">
                <a16:creationId xmlns:a16="http://schemas.microsoft.com/office/drawing/2014/main" id="{9BB1D645-C2E8-DE03-D9A2-4B8786B71137}"/>
              </a:ext>
            </a:extLst>
          </p:cNvPr>
          <p:cNvPicPr>
            <a:picLocks noGrp="1" noChangeAspect="1"/>
          </p:cNvPicPr>
          <p:nvPr>
            <p:ph idx="1"/>
          </p:nvPr>
        </p:nvPicPr>
        <p:blipFill>
          <a:blip>
            <a:extLst>
              <a:ext uri="{28A0092B-C50C-407E-A947-70E740481C1C}">
                <a14:useLocalDpi xmlns:a14="http://schemas.microsoft.com/office/drawing/2010/main" val="0"/>
              </a:ext>
            </a:extLst>
          </a:blip>
          <a:stretch>
            <a:fillRect/>
          </a:stretch>
        </p:blipFill>
        <p:spPr>
          <a:xfrm>
            <a:off x="159102" y="640179"/>
            <a:ext cx="11767966" cy="5204025"/>
          </a:xfrm>
        </p:spPr>
      </p:pic>
      <p:grpSp>
        <p:nvGrpSpPr>
          <p:cNvPr id="10" name="Group 9">
            <a:extLst>
              <a:ext uri="{FF2B5EF4-FFF2-40B4-BE49-F238E27FC236}">
                <a16:creationId xmlns:a16="http://schemas.microsoft.com/office/drawing/2014/main" id="{3F49ED8A-FC6C-EE9F-AD65-AC4BC9AEF95B}"/>
              </a:ext>
            </a:extLst>
          </p:cNvPr>
          <p:cNvGrpSpPr/>
          <p:nvPr/>
        </p:nvGrpSpPr>
        <p:grpSpPr>
          <a:xfrm>
            <a:off x="1750843" y="4747242"/>
            <a:ext cx="597773" cy="598308"/>
            <a:chOff x="1750843" y="4276792"/>
            <a:chExt cx="597773" cy="598308"/>
          </a:xfrm>
        </p:grpSpPr>
        <p:sp>
          <p:nvSpPr>
            <p:cNvPr id="3" name="Freeform: Shape 2">
              <a:extLst>
                <a:ext uri="{FF2B5EF4-FFF2-40B4-BE49-F238E27FC236}">
                  <a16:creationId xmlns:a16="http://schemas.microsoft.com/office/drawing/2014/main" id="{DCC7C0B9-9FD2-185C-7482-C11429DF49EC}"/>
                </a:ext>
              </a:extLst>
            </p:cNvPr>
            <p:cNvSpPr/>
            <p:nvPr/>
          </p:nvSpPr>
          <p:spPr>
            <a:xfrm>
              <a:off x="1750843" y="4536400"/>
              <a:ext cx="348426" cy="338700"/>
            </a:xfrm>
            <a:custGeom>
              <a:avLst/>
              <a:gdLst>
                <a:gd name="connsiteX0" fmla="*/ 340409 w 348426"/>
                <a:gd name="connsiteY0" fmla="*/ 97260 h 338700"/>
                <a:gd name="connsiteX1" fmla="*/ 269335 w 348426"/>
                <a:gd name="connsiteY1" fmla="*/ 43393 h 338700"/>
                <a:gd name="connsiteX2" fmla="*/ 242401 w 348426"/>
                <a:gd name="connsiteY2" fmla="*/ 0 h 338700"/>
                <a:gd name="connsiteX3" fmla="*/ 0 w 348426"/>
                <a:gd name="connsiteY3" fmla="*/ 31422 h 338700"/>
                <a:gd name="connsiteX4" fmla="*/ 20200 w 348426"/>
                <a:gd name="connsiteY4" fmla="*/ 194520 h 338700"/>
                <a:gd name="connsiteX5" fmla="*/ 204246 w 348426"/>
                <a:gd name="connsiteY5" fmla="*/ 337417 h 338700"/>
                <a:gd name="connsiteX6" fmla="*/ 347143 w 348426"/>
                <a:gd name="connsiteY6" fmla="*/ 153371 h 338700"/>
                <a:gd name="connsiteX7" fmla="*/ 340409 w 348426"/>
                <a:gd name="connsiteY7" fmla="*/ 97260 h 338700"/>
                <a:gd name="connsiteX8" fmla="*/ 206490 w 348426"/>
                <a:gd name="connsiteY8" fmla="*/ 82297 h 338700"/>
                <a:gd name="connsiteX9" fmla="*/ 227438 w 348426"/>
                <a:gd name="connsiteY9" fmla="*/ 77060 h 338700"/>
                <a:gd name="connsiteX10" fmla="*/ 262601 w 348426"/>
                <a:gd name="connsiteY10" fmla="*/ 98756 h 338700"/>
                <a:gd name="connsiteX11" fmla="*/ 267838 w 348426"/>
                <a:gd name="connsiteY11" fmla="*/ 119704 h 338700"/>
                <a:gd name="connsiteX12" fmla="*/ 255120 w 348426"/>
                <a:gd name="connsiteY12" fmla="*/ 127186 h 338700"/>
                <a:gd name="connsiteX13" fmla="*/ 247638 w 348426"/>
                <a:gd name="connsiteY13" fmla="*/ 124941 h 338700"/>
                <a:gd name="connsiteX14" fmla="*/ 212475 w 348426"/>
                <a:gd name="connsiteY14" fmla="*/ 103245 h 338700"/>
                <a:gd name="connsiteX15" fmla="*/ 206490 w 348426"/>
                <a:gd name="connsiteY15" fmla="*/ 82297 h 338700"/>
                <a:gd name="connsiteX16" fmla="*/ 89778 w 348426"/>
                <a:gd name="connsiteY16" fmla="*/ 121949 h 338700"/>
                <a:gd name="connsiteX17" fmla="*/ 116712 w 348426"/>
                <a:gd name="connsiteY17" fmla="*/ 91275 h 338700"/>
                <a:gd name="connsiteX18" fmla="*/ 137660 w 348426"/>
                <a:gd name="connsiteY18" fmla="*/ 89778 h 338700"/>
                <a:gd name="connsiteX19" fmla="*/ 139156 w 348426"/>
                <a:gd name="connsiteY19" fmla="*/ 110727 h 338700"/>
                <a:gd name="connsiteX20" fmla="*/ 112223 w 348426"/>
                <a:gd name="connsiteY20" fmla="*/ 141401 h 338700"/>
                <a:gd name="connsiteX21" fmla="*/ 101001 w 348426"/>
                <a:gd name="connsiteY21" fmla="*/ 146638 h 338700"/>
                <a:gd name="connsiteX22" fmla="*/ 91275 w 348426"/>
                <a:gd name="connsiteY22" fmla="*/ 142897 h 338700"/>
                <a:gd name="connsiteX23" fmla="*/ 89778 w 348426"/>
                <a:gd name="connsiteY23" fmla="*/ 121949 h 338700"/>
                <a:gd name="connsiteX24" fmla="*/ 278313 w 348426"/>
                <a:gd name="connsiteY24" fmla="*/ 237164 h 338700"/>
                <a:gd name="connsiteX25" fmla="*/ 257364 w 348426"/>
                <a:gd name="connsiteY25" fmla="*/ 234172 h 338700"/>
                <a:gd name="connsiteX26" fmla="*/ 187786 w 348426"/>
                <a:gd name="connsiteY26" fmla="*/ 204994 h 338700"/>
                <a:gd name="connsiteX27" fmla="*/ 127934 w 348426"/>
                <a:gd name="connsiteY27" fmla="*/ 250631 h 338700"/>
                <a:gd name="connsiteX28" fmla="*/ 114467 w 348426"/>
                <a:gd name="connsiteY28" fmla="*/ 259609 h 338700"/>
                <a:gd name="connsiteX29" fmla="*/ 108482 w 348426"/>
                <a:gd name="connsiteY29" fmla="*/ 258112 h 338700"/>
                <a:gd name="connsiteX30" fmla="*/ 100252 w 348426"/>
                <a:gd name="connsiteY30" fmla="*/ 238661 h 338700"/>
                <a:gd name="connsiteX31" fmla="*/ 184045 w 348426"/>
                <a:gd name="connsiteY31" fmla="*/ 175068 h 338700"/>
                <a:gd name="connsiteX32" fmla="*/ 281305 w 348426"/>
                <a:gd name="connsiteY32" fmla="*/ 216216 h 338700"/>
                <a:gd name="connsiteX33" fmla="*/ 278313 w 348426"/>
                <a:gd name="connsiteY33" fmla="*/ 237164 h 3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8426" h="338700">
                  <a:moveTo>
                    <a:pt x="340409" y="97260"/>
                  </a:moveTo>
                  <a:cubicBezTo>
                    <a:pt x="313476" y="85289"/>
                    <a:pt x="288787" y="67334"/>
                    <a:pt x="269335" y="43393"/>
                  </a:cubicBezTo>
                  <a:cubicBezTo>
                    <a:pt x="258112" y="29926"/>
                    <a:pt x="249135" y="15711"/>
                    <a:pt x="242401" y="0"/>
                  </a:cubicBezTo>
                  <a:lnTo>
                    <a:pt x="0" y="31422"/>
                  </a:lnTo>
                  <a:lnTo>
                    <a:pt x="20200" y="194520"/>
                  </a:lnTo>
                  <a:cubicBezTo>
                    <a:pt x="31422" y="285046"/>
                    <a:pt x="113719" y="348639"/>
                    <a:pt x="204246" y="337417"/>
                  </a:cubicBezTo>
                  <a:cubicBezTo>
                    <a:pt x="294772" y="326194"/>
                    <a:pt x="358365" y="243898"/>
                    <a:pt x="347143" y="153371"/>
                  </a:cubicBezTo>
                  <a:lnTo>
                    <a:pt x="340409" y="97260"/>
                  </a:lnTo>
                  <a:close/>
                  <a:moveTo>
                    <a:pt x="206490" y="82297"/>
                  </a:moveTo>
                  <a:cubicBezTo>
                    <a:pt x="210979" y="75563"/>
                    <a:pt x="219957" y="73319"/>
                    <a:pt x="227438" y="77060"/>
                  </a:cubicBezTo>
                  <a:lnTo>
                    <a:pt x="262601" y="98756"/>
                  </a:lnTo>
                  <a:cubicBezTo>
                    <a:pt x="269335" y="103245"/>
                    <a:pt x="271579" y="112223"/>
                    <a:pt x="267838" y="119704"/>
                  </a:cubicBezTo>
                  <a:cubicBezTo>
                    <a:pt x="264846" y="124193"/>
                    <a:pt x="260357" y="127186"/>
                    <a:pt x="255120" y="127186"/>
                  </a:cubicBezTo>
                  <a:cubicBezTo>
                    <a:pt x="252127" y="127186"/>
                    <a:pt x="249883" y="126438"/>
                    <a:pt x="247638" y="124941"/>
                  </a:cubicBezTo>
                  <a:lnTo>
                    <a:pt x="212475" y="103245"/>
                  </a:lnTo>
                  <a:cubicBezTo>
                    <a:pt x="204994" y="98756"/>
                    <a:pt x="202749" y="89778"/>
                    <a:pt x="206490" y="82297"/>
                  </a:cubicBezTo>
                  <a:moveTo>
                    <a:pt x="89778" y="121949"/>
                  </a:moveTo>
                  <a:lnTo>
                    <a:pt x="116712" y="91275"/>
                  </a:lnTo>
                  <a:cubicBezTo>
                    <a:pt x="121949" y="85289"/>
                    <a:pt x="131675" y="84541"/>
                    <a:pt x="137660" y="89778"/>
                  </a:cubicBezTo>
                  <a:cubicBezTo>
                    <a:pt x="143645" y="95015"/>
                    <a:pt x="144393" y="104741"/>
                    <a:pt x="139156" y="110727"/>
                  </a:cubicBezTo>
                  <a:lnTo>
                    <a:pt x="112223" y="141401"/>
                  </a:lnTo>
                  <a:cubicBezTo>
                    <a:pt x="109230" y="144393"/>
                    <a:pt x="105489" y="146638"/>
                    <a:pt x="101001" y="146638"/>
                  </a:cubicBezTo>
                  <a:cubicBezTo>
                    <a:pt x="97260" y="146638"/>
                    <a:pt x="94267" y="145141"/>
                    <a:pt x="91275" y="142897"/>
                  </a:cubicBezTo>
                  <a:cubicBezTo>
                    <a:pt x="85289" y="137660"/>
                    <a:pt x="84541" y="127934"/>
                    <a:pt x="89778" y="121949"/>
                  </a:cubicBezTo>
                  <a:moveTo>
                    <a:pt x="278313" y="237164"/>
                  </a:moveTo>
                  <a:cubicBezTo>
                    <a:pt x="271579" y="242401"/>
                    <a:pt x="262601" y="240905"/>
                    <a:pt x="257364" y="234172"/>
                  </a:cubicBezTo>
                  <a:cubicBezTo>
                    <a:pt x="240905" y="212475"/>
                    <a:pt x="214720" y="201253"/>
                    <a:pt x="187786" y="204994"/>
                  </a:cubicBezTo>
                  <a:cubicBezTo>
                    <a:pt x="160853" y="207986"/>
                    <a:pt x="138408" y="225942"/>
                    <a:pt x="127934" y="250631"/>
                  </a:cubicBezTo>
                  <a:cubicBezTo>
                    <a:pt x="125690" y="256616"/>
                    <a:pt x="119704" y="259609"/>
                    <a:pt x="114467" y="259609"/>
                  </a:cubicBezTo>
                  <a:cubicBezTo>
                    <a:pt x="112223" y="259609"/>
                    <a:pt x="110727" y="258861"/>
                    <a:pt x="108482" y="258112"/>
                  </a:cubicBezTo>
                  <a:cubicBezTo>
                    <a:pt x="101001" y="255120"/>
                    <a:pt x="97260" y="246142"/>
                    <a:pt x="100252" y="238661"/>
                  </a:cubicBezTo>
                  <a:cubicBezTo>
                    <a:pt x="115215" y="204246"/>
                    <a:pt x="147386" y="179556"/>
                    <a:pt x="184045" y="175068"/>
                  </a:cubicBezTo>
                  <a:cubicBezTo>
                    <a:pt x="221453" y="170579"/>
                    <a:pt x="258112" y="186290"/>
                    <a:pt x="281305" y="216216"/>
                  </a:cubicBezTo>
                  <a:cubicBezTo>
                    <a:pt x="286542" y="222949"/>
                    <a:pt x="285046" y="232675"/>
                    <a:pt x="278313" y="237164"/>
                  </a:cubicBezTo>
                </a:path>
              </a:pathLst>
            </a:custGeom>
            <a:solidFill>
              <a:srgbClr val="800000"/>
            </a:solidFill>
            <a:ln w="7441"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D9458DB-7F5A-B4CE-EBDC-E493B1C9AC37}"/>
                </a:ext>
              </a:extLst>
            </p:cNvPr>
            <p:cNvSpPr/>
            <p:nvPr/>
          </p:nvSpPr>
          <p:spPr>
            <a:xfrm>
              <a:off x="2005900" y="4276792"/>
              <a:ext cx="342716" cy="344089"/>
            </a:xfrm>
            <a:custGeom>
              <a:avLst/>
              <a:gdLst>
                <a:gd name="connsiteX0" fmla="*/ 15774 w 342716"/>
                <a:gd name="connsiteY0" fmla="*/ 0 h 344089"/>
                <a:gd name="connsiteX1" fmla="*/ 811 w 342716"/>
                <a:gd name="connsiteY1" fmla="*/ 163845 h 344089"/>
                <a:gd name="connsiteX2" fmla="*/ 148945 w 342716"/>
                <a:gd name="connsiteY2" fmla="*/ 343402 h 344089"/>
                <a:gd name="connsiteX3" fmla="*/ 327754 w 342716"/>
                <a:gd name="connsiteY3" fmla="*/ 194520 h 344089"/>
                <a:gd name="connsiteX4" fmla="*/ 342717 w 342716"/>
                <a:gd name="connsiteY4" fmla="*/ 30674 h 344089"/>
                <a:gd name="connsiteX5" fmla="*/ 15774 w 342716"/>
                <a:gd name="connsiteY5" fmla="*/ 0 h 344089"/>
                <a:gd name="connsiteX6" fmla="*/ 89841 w 342716"/>
                <a:gd name="connsiteY6" fmla="*/ 91275 h 344089"/>
                <a:gd name="connsiteX7" fmla="*/ 130990 w 342716"/>
                <a:gd name="connsiteY7" fmla="*/ 95015 h 344089"/>
                <a:gd name="connsiteX8" fmla="*/ 144456 w 342716"/>
                <a:gd name="connsiteY8" fmla="*/ 111475 h 344089"/>
                <a:gd name="connsiteX9" fmla="*/ 129493 w 342716"/>
                <a:gd name="connsiteY9" fmla="*/ 124941 h 344089"/>
                <a:gd name="connsiteX10" fmla="*/ 127997 w 342716"/>
                <a:gd name="connsiteY10" fmla="*/ 124941 h 344089"/>
                <a:gd name="connsiteX11" fmla="*/ 86849 w 342716"/>
                <a:gd name="connsiteY11" fmla="*/ 121201 h 344089"/>
                <a:gd name="connsiteX12" fmla="*/ 73382 w 342716"/>
                <a:gd name="connsiteY12" fmla="*/ 104741 h 344089"/>
                <a:gd name="connsiteX13" fmla="*/ 89841 w 342716"/>
                <a:gd name="connsiteY13" fmla="*/ 91275 h 344089"/>
                <a:gd name="connsiteX14" fmla="*/ 250694 w 342716"/>
                <a:gd name="connsiteY14" fmla="*/ 236416 h 344089"/>
                <a:gd name="connsiteX15" fmla="*/ 164656 w 342716"/>
                <a:gd name="connsiteY15" fmla="*/ 281305 h 344089"/>
                <a:gd name="connsiteX16" fmla="*/ 154930 w 342716"/>
                <a:gd name="connsiteY16" fmla="*/ 280557 h 344089"/>
                <a:gd name="connsiteX17" fmla="*/ 68893 w 342716"/>
                <a:gd name="connsiteY17" fmla="*/ 219957 h 344089"/>
                <a:gd name="connsiteX18" fmla="*/ 76375 w 342716"/>
                <a:gd name="connsiteY18" fmla="*/ 199757 h 344089"/>
                <a:gd name="connsiteX19" fmla="*/ 96575 w 342716"/>
                <a:gd name="connsiteY19" fmla="*/ 207238 h 344089"/>
                <a:gd name="connsiteX20" fmla="*/ 157923 w 342716"/>
                <a:gd name="connsiteY20" fmla="*/ 250631 h 344089"/>
                <a:gd name="connsiteX21" fmla="*/ 226753 w 342716"/>
                <a:gd name="connsiteY21" fmla="*/ 219209 h 344089"/>
                <a:gd name="connsiteX22" fmla="*/ 247701 w 342716"/>
                <a:gd name="connsiteY22" fmla="*/ 215468 h 344089"/>
                <a:gd name="connsiteX23" fmla="*/ 250694 w 342716"/>
                <a:gd name="connsiteY23" fmla="*/ 236416 h 344089"/>
                <a:gd name="connsiteX24" fmla="*/ 252190 w 342716"/>
                <a:gd name="connsiteY24" fmla="*/ 136164 h 344089"/>
                <a:gd name="connsiteX25" fmla="*/ 250694 w 342716"/>
                <a:gd name="connsiteY25" fmla="*/ 136164 h 344089"/>
                <a:gd name="connsiteX26" fmla="*/ 209546 w 342716"/>
                <a:gd name="connsiteY26" fmla="*/ 132423 h 344089"/>
                <a:gd name="connsiteX27" fmla="*/ 196079 w 342716"/>
                <a:gd name="connsiteY27" fmla="*/ 115964 h 344089"/>
                <a:gd name="connsiteX28" fmla="*/ 212538 w 342716"/>
                <a:gd name="connsiteY28" fmla="*/ 102497 h 344089"/>
                <a:gd name="connsiteX29" fmla="*/ 253687 w 342716"/>
                <a:gd name="connsiteY29" fmla="*/ 106238 h 344089"/>
                <a:gd name="connsiteX30" fmla="*/ 267153 w 342716"/>
                <a:gd name="connsiteY30" fmla="*/ 122697 h 344089"/>
                <a:gd name="connsiteX31" fmla="*/ 252190 w 342716"/>
                <a:gd name="connsiteY31" fmla="*/ 136164 h 34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2716" h="344089">
                  <a:moveTo>
                    <a:pt x="15774" y="0"/>
                  </a:moveTo>
                  <a:lnTo>
                    <a:pt x="811" y="163845"/>
                  </a:lnTo>
                  <a:cubicBezTo>
                    <a:pt x="-8167" y="254372"/>
                    <a:pt x="58419" y="335172"/>
                    <a:pt x="148945" y="343402"/>
                  </a:cubicBezTo>
                  <a:cubicBezTo>
                    <a:pt x="239472" y="351631"/>
                    <a:pt x="319524" y="285046"/>
                    <a:pt x="327754" y="194520"/>
                  </a:cubicBezTo>
                  <a:lnTo>
                    <a:pt x="342717" y="30674"/>
                  </a:lnTo>
                  <a:lnTo>
                    <a:pt x="15774" y="0"/>
                  </a:lnTo>
                  <a:close/>
                  <a:moveTo>
                    <a:pt x="89841" y="91275"/>
                  </a:moveTo>
                  <a:lnTo>
                    <a:pt x="130990" y="95015"/>
                  </a:lnTo>
                  <a:cubicBezTo>
                    <a:pt x="139219" y="95763"/>
                    <a:pt x="145205" y="103245"/>
                    <a:pt x="144456" y="111475"/>
                  </a:cubicBezTo>
                  <a:cubicBezTo>
                    <a:pt x="143708" y="118956"/>
                    <a:pt x="136975" y="124941"/>
                    <a:pt x="129493" y="124941"/>
                  </a:cubicBezTo>
                  <a:cubicBezTo>
                    <a:pt x="128745" y="124941"/>
                    <a:pt x="128745" y="124941"/>
                    <a:pt x="127997" y="124941"/>
                  </a:cubicBezTo>
                  <a:lnTo>
                    <a:pt x="86849" y="121201"/>
                  </a:lnTo>
                  <a:cubicBezTo>
                    <a:pt x="78619" y="120452"/>
                    <a:pt x="72634" y="112971"/>
                    <a:pt x="73382" y="104741"/>
                  </a:cubicBezTo>
                  <a:cubicBezTo>
                    <a:pt x="74130" y="96512"/>
                    <a:pt x="81612" y="90526"/>
                    <a:pt x="89841" y="91275"/>
                  </a:cubicBezTo>
                  <a:moveTo>
                    <a:pt x="250694" y="236416"/>
                  </a:moveTo>
                  <a:cubicBezTo>
                    <a:pt x="230494" y="264098"/>
                    <a:pt x="198323" y="281305"/>
                    <a:pt x="164656" y="281305"/>
                  </a:cubicBezTo>
                  <a:cubicBezTo>
                    <a:pt x="161664" y="281305"/>
                    <a:pt x="157923" y="281305"/>
                    <a:pt x="154930" y="280557"/>
                  </a:cubicBezTo>
                  <a:cubicBezTo>
                    <a:pt x="117523" y="276816"/>
                    <a:pt x="84604" y="253624"/>
                    <a:pt x="68893" y="219957"/>
                  </a:cubicBezTo>
                  <a:cubicBezTo>
                    <a:pt x="65152" y="212475"/>
                    <a:pt x="68893" y="203497"/>
                    <a:pt x="76375" y="199757"/>
                  </a:cubicBezTo>
                  <a:cubicBezTo>
                    <a:pt x="83856" y="196016"/>
                    <a:pt x="92834" y="199757"/>
                    <a:pt x="96575" y="207238"/>
                  </a:cubicBezTo>
                  <a:cubicBezTo>
                    <a:pt x="107797" y="231927"/>
                    <a:pt x="131738" y="248387"/>
                    <a:pt x="157923" y="250631"/>
                  </a:cubicBezTo>
                  <a:cubicBezTo>
                    <a:pt x="184857" y="252875"/>
                    <a:pt x="211042" y="240905"/>
                    <a:pt x="226753" y="219209"/>
                  </a:cubicBezTo>
                  <a:cubicBezTo>
                    <a:pt x="231242" y="212475"/>
                    <a:pt x="240968" y="210979"/>
                    <a:pt x="247701" y="215468"/>
                  </a:cubicBezTo>
                  <a:cubicBezTo>
                    <a:pt x="253687" y="219957"/>
                    <a:pt x="255183" y="229683"/>
                    <a:pt x="250694" y="236416"/>
                  </a:cubicBezTo>
                  <a:moveTo>
                    <a:pt x="252190" y="136164"/>
                  </a:moveTo>
                  <a:cubicBezTo>
                    <a:pt x="251442" y="136164"/>
                    <a:pt x="251442" y="136164"/>
                    <a:pt x="250694" y="136164"/>
                  </a:cubicBezTo>
                  <a:lnTo>
                    <a:pt x="209546" y="132423"/>
                  </a:lnTo>
                  <a:cubicBezTo>
                    <a:pt x="201316" y="131675"/>
                    <a:pt x="195331" y="124193"/>
                    <a:pt x="196079" y="115964"/>
                  </a:cubicBezTo>
                  <a:cubicBezTo>
                    <a:pt x="196827" y="107734"/>
                    <a:pt x="204309" y="101749"/>
                    <a:pt x="212538" y="102497"/>
                  </a:cubicBezTo>
                  <a:lnTo>
                    <a:pt x="253687" y="106238"/>
                  </a:lnTo>
                  <a:cubicBezTo>
                    <a:pt x="261916" y="106986"/>
                    <a:pt x="267901" y="114467"/>
                    <a:pt x="267153" y="122697"/>
                  </a:cubicBezTo>
                  <a:cubicBezTo>
                    <a:pt x="266405" y="130178"/>
                    <a:pt x="259672" y="136164"/>
                    <a:pt x="252190" y="136164"/>
                  </a:cubicBezTo>
                </a:path>
              </a:pathLst>
            </a:custGeom>
            <a:solidFill>
              <a:srgbClr val="800000"/>
            </a:solidFill>
            <a:ln w="7441"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A65D7C10-0725-445D-A2A3-F3BD2F52FBC3}"/>
              </a:ext>
            </a:extLst>
          </p:cNvPr>
          <p:cNvSpPr txBox="1"/>
          <p:nvPr/>
        </p:nvSpPr>
        <p:spPr>
          <a:xfrm>
            <a:off x="257863" y="6042653"/>
            <a:ext cx="11032123" cy="646331"/>
          </a:xfrm>
          <a:prstGeom prst="rect">
            <a:avLst/>
          </a:prstGeom>
          <a:noFill/>
        </p:spPr>
        <p:txBody>
          <a:bodyPr wrap="none" rtlCol="0">
            <a:spAutoFit/>
          </a:bodyPr>
          <a:lstStyle/>
          <a:p>
            <a:r>
              <a:rPr lang="en-US"/>
              <a:t>Example for the H</a:t>
            </a:r>
            <a:r>
              <a:rPr lang="en-US" baseline="-25000"/>
              <a:t>2</a:t>
            </a:r>
            <a:r>
              <a:rPr lang="en-US"/>
              <a:t> Hamiltonian. Our masking function ensures graph validity and limits the number of colors. </a:t>
            </a:r>
          </a:p>
          <a:p>
            <a:r>
              <a:rPr lang="en-US"/>
              <a:t>As example, our masking function is limited to </a:t>
            </a:r>
            <a:r>
              <a:rPr lang="en-US" b="1"/>
              <a:t>2 colors</a:t>
            </a:r>
            <a:r>
              <a:rPr lang="en-US"/>
              <a:t> just to explain the </a:t>
            </a:r>
            <a:r>
              <a:rPr lang="en-US" err="1"/>
              <a:t>GFlowNet</a:t>
            </a:r>
            <a:r>
              <a:rPr lang="en-US"/>
              <a:t> process.</a:t>
            </a:r>
          </a:p>
        </p:txBody>
      </p:sp>
      <p:grpSp>
        <p:nvGrpSpPr>
          <p:cNvPr id="9" name="Group 8">
            <a:extLst>
              <a:ext uri="{FF2B5EF4-FFF2-40B4-BE49-F238E27FC236}">
                <a16:creationId xmlns:a16="http://schemas.microsoft.com/office/drawing/2014/main" id="{BA5F3641-BDEE-54CE-D661-B674110DF0BB}"/>
              </a:ext>
            </a:extLst>
          </p:cNvPr>
          <p:cNvGrpSpPr/>
          <p:nvPr/>
        </p:nvGrpSpPr>
        <p:grpSpPr>
          <a:xfrm>
            <a:off x="3451668" y="4123542"/>
            <a:ext cx="456947" cy="457357"/>
            <a:chOff x="3451668" y="3653092"/>
            <a:chExt cx="456947" cy="457357"/>
          </a:xfrm>
        </p:grpSpPr>
        <p:sp>
          <p:nvSpPr>
            <p:cNvPr id="6" name="Freeform: Shape 5">
              <a:extLst>
                <a:ext uri="{FF2B5EF4-FFF2-40B4-BE49-F238E27FC236}">
                  <a16:creationId xmlns:a16="http://schemas.microsoft.com/office/drawing/2014/main" id="{AEF6B1FF-93CF-80CD-E8EE-B2BE173A5495}"/>
                </a:ext>
              </a:extLst>
            </p:cNvPr>
            <p:cNvSpPr/>
            <p:nvPr/>
          </p:nvSpPr>
          <p:spPr>
            <a:xfrm>
              <a:off x="3451668" y="3851541"/>
              <a:ext cx="266342" cy="258908"/>
            </a:xfrm>
            <a:custGeom>
              <a:avLst/>
              <a:gdLst>
                <a:gd name="connsiteX0" fmla="*/ 260215 w 266342"/>
                <a:gd name="connsiteY0" fmla="*/ 74347 h 258908"/>
                <a:gd name="connsiteX1" fmla="*/ 205884 w 266342"/>
                <a:gd name="connsiteY1" fmla="*/ 33170 h 258908"/>
                <a:gd name="connsiteX2" fmla="*/ 185296 w 266342"/>
                <a:gd name="connsiteY2" fmla="*/ 0 h 258908"/>
                <a:gd name="connsiteX3" fmla="*/ 0 w 266342"/>
                <a:gd name="connsiteY3" fmla="*/ 24020 h 258908"/>
                <a:gd name="connsiteX4" fmla="*/ 15441 w 266342"/>
                <a:gd name="connsiteY4" fmla="*/ 148694 h 258908"/>
                <a:gd name="connsiteX5" fmla="*/ 156129 w 266342"/>
                <a:gd name="connsiteY5" fmla="*/ 257927 h 258908"/>
                <a:gd name="connsiteX6" fmla="*/ 265362 w 266342"/>
                <a:gd name="connsiteY6" fmla="*/ 117240 h 258908"/>
                <a:gd name="connsiteX7" fmla="*/ 260215 w 266342"/>
                <a:gd name="connsiteY7" fmla="*/ 74347 h 258908"/>
                <a:gd name="connsiteX8" fmla="*/ 157844 w 266342"/>
                <a:gd name="connsiteY8" fmla="*/ 62909 h 258908"/>
                <a:gd name="connsiteX9" fmla="*/ 173858 w 266342"/>
                <a:gd name="connsiteY9" fmla="*/ 58906 h 258908"/>
                <a:gd name="connsiteX10" fmla="*/ 200737 w 266342"/>
                <a:gd name="connsiteY10" fmla="*/ 75491 h 258908"/>
                <a:gd name="connsiteX11" fmla="*/ 204740 w 266342"/>
                <a:gd name="connsiteY11" fmla="*/ 91504 h 258908"/>
                <a:gd name="connsiteX12" fmla="*/ 195018 w 266342"/>
                <a:gd name="connsiteY12" fmla="*/ 97223 h 258908"/>
                <a:gd name="connsiteX13" fmla="*/ 189299 w 266342"/>
                <a:gd name="connsiteY13" fmla="*/ 95507 h 258908"/>
                <a:gd name="connsiteX14" fmla="*/ 162420 w 266342"/>
                <a:gd name="connsiteY14" fmla="*/ 78922 h 258908"/>
                <a:gd name="connsiteX15" fmla="*/ 157844 w 266342"/>
                <a:gd name="connsiteY15" fmla="*/ 62909 h 258908"/>
                <a:gd name="connsiteX16" fmla="*/ 68628 w 266342"/>
                <a:gd name="connsiteY16" fmla="*/ 93220 h 258908"/>
                <a:gd name="connsiteX17" fmla="*/ 89216 w 266342"/>
                <a:gd name="connsiteY17" fmla="*/ 69772 h 258908"/>
                <a:gd name="connsiteX18" fmla="*/ 105230 w 266342"/>
                <a:gd name="connsiteY18" fmla="*/ 68628 h 258908"/>
                <a:gd name="connsiteX19" fmla="*/ 106373 w 266342"/>
                <a:gd name="connsiteY19" fmla="*/ 84641 h 258908"/>
                <a:gd name="connsiteX20" fmla="*/ 85785 w 266342"/>
                <a:gd name="connsiteY20" fmla="*/ 108089 h 258908"/>
                <a:gd name="connsiteX21" fmla="*/ 77207 w 266342"/>
                <a:gd name="connsiteY21" fmla="*/ 112092 h 258908"/>
                <a:gd name="connsiteX22" fmla="*/ 69772 w 266342"/>
                <a:gd name="connsiteY22" fmla="*/ 109233 h 258908"/>
                <a:gd name="connsiteX23" fmla="*/ 68628 w 266342"/>
                <a:gd name="connsiteY23" fmla="*/ 93220 h 258908"/>
                <a:gd name="connsiteX24" fmla="*/ 212747 w 266342"/>
                <a:gd name="connsiteY24" fmla="*/ 181292 h 258908"/>
                <a:gd name="connsiteX25" fmla="*/ 196734 w 266342"/>
                <a:gd name="connsiteY25" fmla="*/ 179005 h 258908"/>
                <a:gd name="connsiteX26" fmla="*/ 143547 w 266342"/>
                <a:gd name="connsiteY26" fmla="*/ 156701 h 258908"/>
                <a:gd name="connsiteX27" fmla="*/ 97795 w 266342"/>
                <a:gd name="connsiteY27" fmla="*/ 191586 h 258908"/>
                <a:gd name="connsiteX28" fmla="*/ 87501 w 266342"/>
                <a:gd name="connsiteY28" fmla="*/ 198449 h 258908"/>
                <a:gd name="connsiteX29" fmla="*/ 82926 w 266342"/>
                <a:gd name="connsiteY29" fmla="*/ 197305 h 258908"/>
                <a:gd name="connsiteX30" fmla="*/ 76635 w 266342"/>
                <a:gd name="connsiteY30" fmla="*/ 182436 h 258908"/>
                <a:gd name="connsiteX31" fmla="*/ 140687 w 266342"/>
                <a:gd name="connsiteY31" fmla="*/ 133825 h 258908"/>
                <a:gd name="connsiteX32" fmla="*/ 215034 w 266342"/>
                <a:gd name="connsiteY32" fmla="*/ 165279 h 258908"/>
                <a:gd name="connsiteX33" fmla="*/ 212747 w 266342"/>
                <a:gd name="connsiteY33" fmla="*/ 181292 h 25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6342" h="258908">
                  <a:moveTo>
                    <a:pt x="260215" y="74347"/>
                  </a:moveTo>
                  <a:cubicBezTo>
                    <a:pt x="239626" y="65197"/>
                    <a:pt x="220753" y="51471"/>
                    <a:pt x="205884" y="33170"/>
                  </a:cubicBezTo>
                  <a:cubicBezTo>
                    <a:pt x="197306" y="22876"/>
                    <a:pt x="190443" y="12010"/>
                    <a:pt x="185296" y="0"/>
                  </a:cubicBezTo>
                  <a:lnTo>
                    <a:pt x="0" y="24020"/>
                  </a:lnTo>
                  <a:lnTo>
                    <a:pt x="15441" y="148694"/>
                  </a:lnTo>
                  <a:cubicBezTo>
                    <a:pt x="24020" y="217894"/>
                    <a:pt x="86929" y="266505"/>
                    <a:pt x="156129" y="257927"/>
                  </a:cubicBezTo>
                  <a:cubicBezTo>
                    <a:pt x="225329" y="249348"/>
                    <a:pt x="273940" y="186439"/>
                    <a:pt x="265362" y="117240"/>
                  </a:cubicBezTo>
                  <a:lnTo>
                    <a:pt x="260215" y="74347"/>
                  </a:lnTo>
                  <a:close/>
                  <a:moveTo>
                    <a:pt x="157844" y="62909"/>
                  </a:moveTo>
                  <a:cubicBezTo>
                    <a:pt x="161276" y="57762"/>
                    <a:pt x="168139" y="56046"/>
                    <a:pt x="173858" y="58906"/>
                  </a:cubicBezTo>
                  <a:lnTo>
                    <a:pt x="200737" y="75491"/>
                  </a:lnTo>
                  <a:cubicBezTo>
                    <a:pt x="205884" y="78922"/>
                    <a:pt x="207600" y="85785"/>
                    <a:pt x="204740" y="91504"/>
                  </a:cubicBezTo>
                  <a:cubicBezTo>
                    <a:pt x="202453" y="94935"/>
                    <a:pt x="199021" y="97223"/>
                    <a:pt x="195018" y="97223"/>
                  </a:cubicBezTo>
                  <a:cubicBezTo>
                    <a:pt x="192730" y="97223"/>
                    <a:pt x="191015" y="96651"/>
                    <a:pt x="189299" y="95507"/>
                  </a:cubicBezTo>
                  <a:lnTo>
                    <a:pt x="162420" y="78922"/>
                  </a:lnTo>
                  <a:cubicBezTo>
                    <a:pt x="156701" y="75491"/>
                    <a:pt x="154985" y="68628"/>
                    <a:pt x="157844" y="62909"/>
                  </a:cubicBezTo>
                  <a:moveTo>
                    <a:pt x="68628" y="93220"/>
                  </a:moveTo>
                  <a:lnTo>
                    <a:pt x="89216" y="69772"/>
                  </a:lnTo>
                  <a:cubicBezTo>
                    <a:pt x="93220" y="65197"/>
                    <a:pt x="100654" y="64625"/>
                    <a:pt x="105230" y="68628"/>
                  </a:cubicBezTo>
                  <a:cubicBezTo>
                    <a:pt x="109805" y="72631"/>
                    <a:pt x="110377" y="80066"/>
                    <a:pt x="106373" y="84641"/>
                  </a:cubicBezTo>
                  <a:lnTo>
                    <a:pt x="85785" y="108089"/>
                  </a:lnTo>
                  <a:cubicBezTo>
                    <a:pt x="83497" y="110377"/>
                    <a:pt x="80638" y="112092"/>
                    <a:pt x="77207" y="112092"/>
                  </a:cubicBezTo>
                  <a:cubicBezTo>
                    <a:pt x="74347" y="112092"/>
                    <a:pt x="72059" y="110949"/>
                    <a:pt x="69772" y="109233"/>
                  </a:cubicBezTo>
                  <a:cubicBezTo>
                    <a:pt x="65197" y="105230"/>
                    <a:pt x="64625" y="97795"/>
                    <a:pt x="68628" y="93220"/>
                  </a:cubicBezTo>
                  <a:moveTo>
                    <a:pt x="212747" y="181292"/>
                  </a:moveTo>
                  <a:cubicBezTo>
                    <a:pt x="207600" y="185296"/>
                    <a:pt x="200737" y="184152"/>
                    <a:pt x="196734" y="179005"/>
                  </a:cubicBezTo>
                  <a:cubicBezTo>
                    <a:pt x="184152" y="162420"/>
                    <a:pt x="164135" y="153841"/>
                    <a:pt x="143547" y="156701"/>
                  </a:cubicBezTo>
                  <a:cubicBezTo>
                    <a:pt x="122959" y="158988"/>
                    <a:pt x="105802" y="172714"/>
                    <a:pt x="97795" y="191586"/>
                  </a:cubicBezTo>
                  <a:cubicBezTo>
                    <a:pt x="96079" y="196162"/>
                    <a:pt x="91504" y="198449"/>
                    <a:pt x="87501" y="198449"/>
                  </a:cubicBezTo>
                  <a:cubicBezTo>
                    <a:pt x="85785" y="198449"/>
                    <a:pt x="84641" y="197877"/>
                    <a:pt x="82926" y="197305"/>
                  </a:cubicBezTo>
                  <a:cubicBezTo>
                    <a:pt x="77207" y="195018"/>
                    <a:pt x="74347" y="188155"/>
                    <a:pt x="76635" y="182436"/>
                  </a:cubicBezTo>
                  <a:cubicBezTo>
                    <a:pt x="88073" y="156129"/>
                    <a:pt x="112664" y="137256"/>
                    <a:pt x="140687" y="133825"/>
                  </a:cubicBezTo>
                  <a:cubicBezTo>
                    <a:pt x="169282" y="130393"/>
                    <a:pt x="197306" y="142403"/>
                    <a:pt x="215034" y="165279"/>
                  </a:cubicBezTo>
                  <a:cubicBezTo>
                    <a:pt x="219038" y="170426"/>
                    <a:pt x="217894" y="177861"/>
                    <a:pt x="212747" y="181292"/>
                  </a:cubicBezTo>
                </a:path>
              </a:pathLst>
            </a:custGeom>
            <a:solidFill>
              <a:srgbClr val="800000"/>
            </a:solidFill>
            <a:ln w="56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1BBF202-801F-665D-E004-A85A763ADE88}"/>
                </a:ext>
              </a:extLst>
            </p:cNvPr>
            <p:cNvSpPr/>
            <p:nvPr/>
          </p:nvSpPr>
          <p:spPr>
            <a:xfrm>
              <a:off x="3646637" y="3653092"/>
              <a:ext cx="261978" cy="263027"/>
            </a:xfrm>
            <a:custGeom>
              <a:avLst/>
              <a:gdLst>
                <a:gd name="connsiteX0" fmla="*/ 12058 w 261978"/>
                <a:gd name="connsiteY0" fmla="*/ 0 h 263027"/>
                <a:gd name="connsiteX1" fmla="*/ 620 w 261978"/>
                <a:gd name="connsiteY1" fmla="*/ 125246 h 263027"/>
                <a:gd name="connsiteX2" fmla="*/ 113856 w 261978"/>
                <a:gd name="connsiteY2" fmla="*/ 262502 h 263027"/>
                <a:gd name="connsiteX3" fmla="*/ 250540 w 261978"/>
                <a:gd name="connsiteY3" fmla="*/ 148694 h 263027"/>
                <a:gd name="connsiteX4" fmla="*/ 261978 w 261978"/>
                <a:gd name="connsiteY4" fmla="*/ 23448 h 263027"/>
                <a:gd name="connsiteX5" fmla="*/ 12058 w 261978"/>
                <a:gd name="connsiteY5" fmla="*/ 0 h 263027"/>
                <a:gd name="connsiteX6" fmla="*/ 68676 w 261978"/>
                <a:gd name="connsiteY6" fmla="*/ 69772 h 263027"/>
                <a:gd name="connsiteX7" fmla="*/ 100131 w 261978"/>
                <a:gd name="connsiteY7" fmla="*/ 72631 h 263027"/>
                <a:gd name="connsiteX8" fmla="*/ 110425 w 261978"/>
                <a:gd name="connsiteY8" fmla="*/ 85213 h 263027"/>
                <a:gd name="connsiteX9" fmla="*/ 98987 w 261978"/>
                <a:gd name="connsiteY9" fmla="*/ 95507 h 263027"/>
                <a:gd name="connsiteX10" fmla="*/ 97843 w 261978"/>
                <a:gd name="connsiteY10" fmla="*/ 95507 h 263027"/>
                <a:gd name="connsiteX11" fmla="*/ 66389 w 261978"/>
                <a:gd name="connsiteY11" fmla="*/ 92648 h 263027"/>
                <a:gd name="connsiteX12" fmla="*/ 56094 w 261978"/>
                <a:gd name="connsiteY12" fmla="*/ 80066 h 263027"/>
                <a:gd name="connsiteX13" fmla="*/ 68676 w 261978"/>
                <a:gd name="connsiteY13" fmla="*/ 69772 h 263027"/>
                <a:gd name="connsiteX14" fmla="*/ 191635 w 261978"/>
                <a:gd name="connsiteY14" fmla="*/ 180720 h 263027"/>
                <a:gd name="connsiteX15" fmla="*/ 125866 w 261978"/>
                <a:gd name="connsiteY15" fmla="*/ 215034 h 263027"/>
                <a:gd name="connsiteX16" fmla="*/ 118431 w 261978"/>
                <a:gd name="connsiteY16" fmla="*/ 214463 h 263027"/>
                <a:gd name="connsiteX17" fmla="*/ 52663 w 261978"/>
                <a:gd name="connsiteY17" fmla="*/ 168139 h 263027"/>
                <a:gd name="connsiteX18" fmla="*/ 58382 w 261978"/>
                <a:gd name="connsiteY18" fmla="*/ 152697 h 263027"/>
                <a:gd name="connsiteX19" fmla="*/ 73823 w 261978"/>
                <a:gd name="connsiteY19" fmla="*/ 158416 h 263027"/>
                <a:gd name="connsiteX20" fmla="*/ 120719 w 261978"/>
                <a:gd name="connsiteY20" fmla="*/ 191587 h 263027"/>
                <a:gd name="connsiteX21" fmla="*/ 173334 w 261978"/>
                <a:gd name="connsiteY21" fmla="*/ 167567 h 263027"/>
                <a:gd name="connsiteX22" fmla="*/ 189347 w 261978"/>
                <a:gd name="connsiteY22" fmla="*/ 164707 h 263027"/>
                <a:gd name="connsiteX23" fmla="*/ 191635 w 261978"/>
                <a:gd name="connsiteY23" fmla="*/ 180720 h 263027"/>
                <a:gd name="connsiteX24" fmla="*/ 192778 w 261978"/>
                <a:gd name="connsiteY24" fmla="*/ 104086 h 263027"/>
                <a:gd name="connsiteX25" fmla="*/ 191635 w 261978"/>
                <a:gd name="connsiteY25" fmla="*/ 104086 h 263027"/>
                <a:gd name="connsiteX26" fmla="*/ 160180 w 261978"/>
                <a:gd name="connsiteY26" fmla="*/ 101226 h 263027"/>
                <a:gd name="connsiteX27" fmla="*/ 149886 w 261978"/>
                <a:gd name="connsiteY27" fmla="*/ 88645 h 263027"/>
                <a:gd name="connsiteX28" fmla="*/ 162468 w 261978"/>
                <a:gd name="connsiteY28" fmla="*/ 78350 h 263027"/>
                <a:gd name="connsiteX29" fmla="*/ 193922 w 261978"/>
                <a:gd name="connsiteY29" fmla="*/ 81210 h 263027"/>
                <a:gd name="connsiteX30" fmla="*/ 204216 w 261978"/>
                <a:gd name="connsiteY30" fmla="*/ 93792 h 263027"/>
                <a:gd name="connsiteX31" fmla="*/ 192778 w 261978"/>
                <a:gd name="connsiteY31" fmla="*/ 104086 h 26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1978" h="263027">
                  <a:moveTo>
                    <a:pt x="12058" y="0"/>
                  </a:moveTo>
                  <a:lnTo>
                    <a:pt x="620" y="125246"/>
                  </a:lnTo>
                  <a:cubicBezTo>
                    <a:pt x="-6243" y="194446"/>
                    <a:pt x="44656" y="256211"/>
                    <a:pt x="113856" y="262502"/>
                  </a:cubicBezTo>
                  <a:cubicBezTo>
                    <a:pt x="183056" y="268793"/>
                    <a:pt x="244249" y="217894"/>
                    <a:pt x="250540" y="148694"/>
                  </a:cubicBezTo>
                  <a:lnTo>
                    <a:pt x="261978" y="23448"/>
                  </a:lnTo>
                  <a:lnTo>
                    <a:pt x="12058" y="0"/>
                  </a:lnTo>
                  <a:close/>
                  <a:moveTo>
                    <a:pt x="68676" y="69772"/>
                  </a:moveTo>
                  <a:lnTo>
                    <a:pt x="100131" y="72631"/>
                  </a:lnTo>
                  <a:cubicBezTo>
                    <a:pt x="106422" y="73203"/>
                    <a:pt x="110997" y="78922"/>
                    <a:pt x="110425" y="85213"/>
                  </a:cubicBezTo>
                  <a:cubicBezTo>
                    <a:pt x="109853" y="90932"/>
                    <a:pt x="104706" y="95507"/>
                    <a:pt x="98987" y="95507"/>
                  </a:cubicBezTo>
                  <a:cubicBezTo>
                    <a:pt x="98415" y="95507"/>
                    <a:pt x="98415" y="95507"/>
                    <a:pt x="97843" y="95507"/>
                  </a:cubicBezTo>
                  <a:lnTo>
                    <a:pt x="66389" y="92648"/>
                  </a:lnTo>
                  <a:cubicBezTo>
                    <a:pt x="60098" y="92076"/>
                    <a:pt x="55522" y="86357"/>
                    <a:pt x="56094" y="80066"/>
                  </a:cubicBezTo>
                  <a:cubicBezTo>
                    <a:pt x="56666" y="73775"/>
                    <a:pt x="62385" y="69200"/>
                    <a:pt x="68676" y="69772"/>
                  </a:cubicBezTo>
                  <a:moveTo>
                    <a:pt x="191635" y="180720"/>
                  </a:moveTo>
                  <a:cubicBezTo>
                    <a:pt x="176193" y="201881"/>
                    <a:pt x="151602" y="215034"/>
                    <a:pt x="125866" y="215034"/>
                  </a:cubicBezTo>
                  <a:cubicBezTo>
                    <a:pt x="123579" y="215034"/>
                    <a:pt x="120719" y="215034"/>
                    <a:pt x="118431" y="214463"/>
                  </a:cubicBezTo>
                  <a:cubicBezTo>
                    <a:pt x="89836" y="211603"/>
                    <a:pt x="64673" y="193874"/>
                    <a:pt x="52663" y="168139"/>
                  </a:cubicBezTo>
                  <a:cubicBezTo>
                    <a:pt x="49803" y="162420"/>
                    <a:pt x="52663" y="155557"/>
                    <a:pt x="58382" y="152697"/>
                  </a:cubicBezTo>
                  <a:cubicBezTo>
                    <a:pt x="64101" y="149838"/>
                    <a:pt x="70964" y="152697"/>
                    <a:pt x="73823" y="158416"/>
                  </a:cubicBezTo>
                  <a:cubicBezTo>
                    <a:pt x="82402" y="177289"/>
                    <a:pt x="100703" y="189871"/>
                    <a:pt x="120719" y="191587"/>
                  </a:cubicBezTo>
                  <a:cubicBezTo>
                    <a:pt x="141307" y="193302"/>
                    <a:pt x="161324" y="184152"/>
                    <a:pt x="173334" y="167567"/>
                  </a:cubicBezTo>
                  <a:cubicBezTo>
                    <a:pt x="176765" y="162420"/>
                    <a:pt x="184200" y="161276"/>
                    <a:pt x="189347" y="164707"/>
                  </a:cubicBezTo>
                  <a:cubicBezTo>
                    <a:pt x="193922" y="168139"/>
                    <a:pt x="195066" y="175573"/>
                    <a:pt x="191635" y="180720"/>
                  </a:cubicBezTo>
                  <a:moveTo>
                    <a:pt x="192778" y="104086"/>
                  </a:moveTo>
                  <a:cubicBezTo>
                    <a:pt x="192207" y="104086"/>
                    <a:pt x="192207" y="104086"/>
                    <a:pt x="191635" y="104086"/>
                  </a:cubicBezTo>
                  <a:lnTo>
                    <a:pt x="160180" y="101226"/>
                  </a:lnTo>
                  <a:cubicBezTo>
                    <a:pt x="153889" y="100654"/>
                    <a:pt x="149314" y="94935"/>
                    <a:pt x="149886" y="88645"/>
                  </a:cubicBezTo>
                  <a:cubicBezTo>
                    <a:pt x="150458" y="82354"/>
                    <a:pt x="156177" y="77778"/>
                    <a:pt x="162468" y="78350"/>
                  </a:cubicBezTo>
                  <a:lnTo>
                    <a:pt x="193922" y="81210"/>
                  </a:lnTo>
                  <a:cubicBezTo>
                    <a:pt x="200213" y="81782"/>
                    <a:pt x="204788" y="87501"/>
                    <a:pt x="204216" y="93792"/>
                  </a:cubicBezTo>
                  <a:cubicBezTo>
                    <a:pt x="203645" y="99511"/>
                    <a:pt x="198497" y="104086"/>
                    <a:pt x="192778" y="104086"/>
                  </a:cubicBezTo>
                </a:path>
              </a:pathLst>
            </a:custGeom>
            <a:solidFill>
              <a:srgbClr val="800000"/>
            </a:solidFill>
            <a:ln w="565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706BEB4A-4165-53D2-ECC1-FAE9C5734140}"/>
              </a:ext>
            </a:extLst>
          </p:cNvPr>
          <p:cNvSpPr txBox="1"/>
          <p:nvPr/>
        </p:nvSpPr>
        <p:spPr>
          <a:xfrm>
            <a:off x="159102" y="411580"/>
            <a:ext cx="6097248" cy="369332"/>
          </a:xfrm>
          <a:prstGeom prst="rect">
            <a:avLst/>
          </a:prstGeom>
          <a:noFill/>
        </p:spPr>
        <p:txBody>
          <a:bodyPr wrap="square">
            <a:spAutoFit/>
          </a:bodyPr>
          <a:lstStyle/>
          <a:p>
            <a:r>
              <a:rPr lang="en-US" sz="1800"/>
              <a:t>arXiv:2410.16041</a:t>
            </a:r>
            <a:endParaRPr lang="en-US"/>
          </a:p>
        </p:txBody>
      </p:sp>
      <p:sp>
        <p:nvSpPr>
          <p:cNvPr id="11" name="TextBox 10">
            <a:extLst>
              <a:ext uri="{FF2B5EF4-FFF2-40B4-BE49-F238E27FC236}">
                <a16:creationId xmlns:a16="http://schemas.microsoft.com/office/drawing/2014/main" id="{8EEAD163-F9BD-7475-4F76-B75C679D9782}"/>
              </a:ext>
            </a:extLst>
          </p:cNvPr>
          <p:cNvSpPr txBox="1"/>
          <p:nvPr/>
        </p:nvSpPr>
        <p:spPr>
          <a:xfrm>
            <a:off x="92452" y="121426"/>
            <a:ext cx="6094708" cy="430887"/>
          </a:xfrm>
          <a:prstGeom prst="rect">
            <a:avLst/>
          </a:prstGeom>
          <a:noFill/>
        </p:spPr>
        <p:txBody>
          <a:bodyPr wrap="square">
            <a:spAutoFit/>
          </a:bodyPr>
          <a:lstStyle/>
          <a:p>
            <a:r>
              <a:rPr lang="en-US" sz="2200" err="1">
                <a:latin typeface="+mj-lt"/>
              </a:rPr>
              <a:t>GFlowNets</a:t>
            </a:r>
            <a:r>
              <a:rPr lang="en-US" sz="2200">
                <a:latin typeface="+mj-lt"/>
              </a:rPr>
              <a:t> for graph coloring</a:t>
            </a: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E8989DFA-B316-EA2F-0A3B-E57EEE0DB5CB}"/>
              </a:ext>
            </a:extLst>
          </p:cNvPr>
          <p:cNvPicPr>
            <a:picLocks noChangeAspect="1"/>
          </p:cNvPicPr>
          <p:nvPr/>
        </p:nvPicPr>
        <p:blipFill>
          <a:blip>
            <a:extLst>
              <a:ext uri="{28A0092B-C50C-407E-A947-70E740481C1C}">
                <a14:useLocalDpi xmlns:a14="http://schemas.microsoft.com/office/drawing/2010/main" val="0"/>
              </a:ext>
            </a:extLst>
          </a:blip>
          <a:srcRect r="87400"/>
          <a:stretch/>
        </p:blipFill>
        <p:spPr>
          <a:xfrm>
            <a:off x="11371848" y="4477786"/>
            <a:ext cx="810277" cy="882999"/>
          </a:xfrm>
          <a:prstGeom prst="rect">
            <a:avLst/>
          </a:prstGeom>
        </p:spPr>
      </p:pic>
    </p:spTree>
    <p:extLst>
      <p:ext uri="{BB962C8B-B14F-4D97-AF65-F5344CB8AC3E}">
        <p14:creationId xmlns:p14="http://schemas.microsoft.com/office/powerpoint/2010/main" val="350347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screen shot of a computer screen&#10;&#10;Description automatically generated">
            <a:extLst>
              <a:ext uri="{FF2B5EF4-FFF2-40B4-BE49-F238E27FC236}">
                <a16:creationId xmlns:a16="http://schemas.microsoft.com/office/drawing/2014/main" id="{8C77F772-8E0B-5DC4-CE41-57B6128508EF}"/>
              </a:ext>
            </a:extLst>
          </p:cNvPr>
          <p:cNvPicPr>
            <a:picLocks noChangeAspect="1"/>
          </p:cNvPicPr>
          <p:nvPr/>
        </p:nvPicPr>
        <p:blipFill>
          <a:blip>
            <a:extLst>
              <a:ext uri="{28A0092B-C50C-407E-A947-70E740481C1C}">
                <a14:useLocalDpi xmlns:a14="http://schemas.microsoft.com/office/drawing/2010/main" val="0"/>
              </a:ext>
            </a:extLst>
          </a:blip>
          <a:srcRect l="12987"/>
          <a:stretch/>
        </p:blipFill>
        <p:spPr>
          <a:xfrm>
            <a:off x="1893329" y="1881661"/>
            <a:ext cx="9875899" cy="3012037"/>
          </a:xfrm>
          <a:prstGeom prst="rect">
            <a:avLst/>
          </a:prstGeom>
        </p:spPr>
      </p:pic>
      <p:pic>
        <p:nvPicPr>
          <p:cNvPr id="5" name="Content Placeholder 4" descr="A screen shot of a computer screen&#10;&#10;Description automatically generated">
            <a:extLst>
              <a:ext uri="{FF2B5EF4-FFF2-40B4-BE49-F238E27FC236}">
                <a16:creationId xmlns:a16="http://schemas.microsoft.com/office/drawing/2014/main" id="{7027E59C-1DA9-40B0-E73D-FED359D03E48}"/>
              </a:ext>
            </a:extLst>
          </p:cNvPr>
          <p:cNvPicPr>
            <a:picLocks noGrp="1" noChangeAspect="1"/>
          </p:cNvPicPr>
          <p:nvPr>
            <p:ph idx="1"/>
          </p:nvPr>
        </p:nvPicPr>
        <p:blipFill>
          <a:blip>
            <a:extLst>
              <a:ext uri="{28A0092B-C50C-407E-A947-70E740481C1C}">
                <a14:useLocalDpi xmlns:a14="http://schemas.microsoft.com/office/drawing/2010/main" val="0"/>
              </a:ext>
            </a:extLst>
          </a:blip>
          <a:srcRect r="87028"/>
          <a:stretch/>
        </p:blipFill>
        <p:spPr>
          <a:xfrm>
            <a:off x="422772" y="1884218"/>
            <a:ext cx="1472288" cy="3012037"/>
          </a:xfrm>
        </p:spPr>
      </p:pic>
      <p:sp>
        <p:nvSpPr>
          <p:cNvPr id="6" name="TextBox 5">
            <a:extLst>
              <a:ext uri="{FF2B5EF4-FFF2-40B4-BE49-F238E27FC236}">
                <a16:creationId xmlns:a16="http://schemas.microsoft.com/office/drawing/2014/main" id="{FC1E8CBE-FB39-D05B-8C08-6AE0F596035D}"/>
              </a:ext>
            </a:extLst>
          </p:cNvPr>
          <p:cNvSpPr txBox="1"/>
          <p:nvPr/>
        </p:nvSpPr>
        <p:spPr>
          <a:xfrm>
            <a:off x="602673" y="1126968"/>
            <a:ext cx="2573029" cy="1200329"/>
          </a:xfrm>
          <a:prstGeom prst="rect">
            <a:avLst/>
          </a:prstGeom>
          <a:noFill/>
        </p:spPr>
        <p:txBody>
          <a:bodyPr wrap="square" rtlCol="0">
            <a:spAutoFit/>
          </a:bodyPr>
          <a:lstStyle/>
          <a:p>
            <a:r>
              <a:rPr lang="en-US"/>
              <a:t>It is not immediately clear if this intermediate state is valid for the considered masking.</a:t>
            </a:r>
          </a:p>
        </p:txBody>
      </p:sp>
      <p:pic>
        <p:nvPicPr>
          <p:cNvPr id="7" name="Graphic 6" descr="Drama with solid fill">
            <a:extLst>
              <a:ext uri="{FF2B5EF4-FFF2-40B4-BE49-F238E27FC236}">
                <a16:creationId xmlns:a16="http://schemas.microsoft.com/office/drawing/2014/main" id="{F49A9048-485E-5198-FF6E-35094CDC8585}"/>
              </a:ext>
            </a:extLst>
          </p:cNvPr>
          <p:cNvPicPr>
            <a:picLocks noChangeAspect="1"/>
          </p:cNvPicPr>
          <p:nvPr/>
        </p:nvPicPr>
        <p:blipFill>
          <a:blip r:embed="rId4">
            <a:extLst>
              <a:ext uri="{96DAC541-7B7A-43D3-8B79-37D633B846F1}">
                <asvg:svgBlip xmlns:asvg="http://schemas.microsoft.com/office/drawing/2016/SVG/main"/>
              </a:ext>
            </a:extLst>
          </a:blip>
          <a:stretch>
            <a:fillRect/>
          </a:stretch>
        </p:blipFill>
        <p:spPr>
          <a:xfrm>
            <a:off x="10596425" y="1884218"/>
            <a:ext cx="992902" cy="992902"/>
          </a:xfrm>
          <a:prstGeom prst="rect">
            <a:avLst/>
          </a:prstGeom>
        </p:spPr>
      </p:pic>
      <p:sp>
        <p:nvSpPr>
          <p:cNvPr id="8" name="TextBox 7">
            <a:extLst>
              <a:ext uri="{FF2B5EF4-FFF2-40B4-BE49-F238E27FC236}">
                <a16:creationId xmlns:a16="http://schemas.microsoft.com/office/drawing/2014/main" id="{BB91823E-DD2B-7820-1B19-3DD6FA63987D}"/>
              </a:ext>
            </a:extLst>
          </p:cNvPr>
          <p:cNvSpPr txBox="1"/>
          <p:nvPr/>
        </p:nvSpPr>
        <p:spPr>
          <a:xfrm>
            <a:off x="10460182" y="3693369"/>
            <a:ext cx="1579418" cy="1200329"/>
          </a:xfrm>
          <a:prstGeom prst="rect">
            <a:avLst/>
          </a:prstGeom>
          <a:noFill/>
        </p:spPr>
        <p:txBody>
          <a:bodyPr wrap="square" rtlCol="0">
            <a:spAutoFit/>
          </a:bodyPr>
          <a:lstStyle/>
          <a:p>
            <a:r>
              <a:rPr lang="en-US"/>
              <a:t>If restricted to 2 colors, this state will not be sampled! </a:t>
            </a:r>
          </a:p>
        </p:txBody>
      </p:sp>
      <p:sp>
        <p:nvSpPr>
          <p:cNvPr id="4" name="TextBox 3">
            <a:extLst>
              <a:ext uri="{FF2B5EF4-FFF2-40B4-BE49-F238E27FC236}">
                <a16:creationId xmlns:a16="http://schemas.microsoft.com/office/drawing/2014/main" id="{1D8ADF77-B665-542D-17C9-EE9BCB3FEB71}"/>
              </a:ext>
            </a:extLst>
          </p:cNvPr>
          <p:cNvSpPr txBox="1"/>
          <p:nvPr/>
        </p:nvSpPr>
        <p:spPr>
          <a:xfrm>
            <a:off x="4180760" y="1542466"/>
            <a:ext cx="2740622" cy="369332"/>
          </a:xfrm>
          <a:prstGeom prst="rect">
            <a:avLst/>
          </a:prstGeom>
          <a:noFill/>
        </p:spPr>
        <p:txBody>
          <a:bodyPr wrap="none" rtlCol="0">
            <a:spAutoFit/>
          </a:bodyPr>
          <a:lstStyle/>
          <a:p>
            <a:r>
              <a:rPr lang="en-US"/>
              <a:t>Let’s look at the trajectory</a:t>
            </a:r>
          </a:p>
        </p:txBody>
      </p:sp>
      <p:sp>
        <p:nvSpPr>
          <p:cNvPr id="13" name="Arrow: Right 12">
            <a:extLst>
              <a:ext uri="{FF2B5EF4-FFF2-40B4-BE49-F238E27FC236}">
                <a16:creationId xmlns:a16="http://schemas.microsoft.com/office/drawing/2014/main" id="{B41F0B79-3E87-F502-FAF4-54AC60076876}"/>
              </a:ext>
            </a:extLst>
          </p:cNvPr>
          <p:cNvSpPr/>
          <p:nvPr/>
        </p:nvSpPr>
        <p:spPr>
          <a:xfrm>
            <a:off x="3175702" y="148481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21B4B8-360E-349A-8ED7-5B470416842D}"/>
              </a:ext>
            </a:extLst>
          </p:cNvPr>
          <p:cNvSpPr txBox="1"/>
          <p:nvPr/>
        </p:nvSpPr>
        <p:spPr>
          <a:xfrm>
            <a:off x="8982586" y="5232893"/>
            <a:ext cx="268725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400"/>
              <a:t>Trajectory does not generate a valid terminating state. </a:t>
            </a:r>
          </a:p>
          <a:p>
            <a:pPr algn="just"/>
            <a:r>
              <a:rPr lang="en-US" sz="1400"/>
              <a:t>Thus, the coloring does not belong to the set of actions.</a:t>
            </a:r>
          </a:p>
        </p:txBody>
      </p:sp>
      <p:sp>
        <p:nvSpPr>
          <p:cNvPr id="9" name="TextBox 8">
            <a:extLst>
              <a:ext uri="{FF2B5EF4-FFF2-40B4-BE49-F238E27FC236}">
                <a16:creationId xmlns:a16="http://schemas.microsoft.com/office/drawing/2014/main" id="{781926A1-EA79-9B4B-3F0D-743B2830D1DB}"/>
              </a:ext>
            </a:extLst>
          </p:cNvPr>
          <p:cNvSpPr txBox="1"/>
          <p:nvPr/>
        </p:nvSpPr>
        <p:spPr>
          <a:xfrm>
            <a:off x="92452" y="121426"/>
            <a:ext cx="6094708" cy="369332"/>
          </a:xfrm>
          <a:prstGeom prst="rect">
            <a:avLst/>
          </a:prstGeom>
          <a:noFill/>
        </p:spPr>
        <p:txBody>
          <a:bodyPr wrap="square">
            <a:spAutoFit/>
          </a:bodyPr>
          <a:lstStyle/>
          <a:p>
            <a:r>
              <a:rPr lang="en-US" sz="1800" err="1">
                <a:latin typeface="+mj-lt"/>
              </a:rPr>
              <a:t>GFlowNets</a:t>
            </a:r>
            <a:r>
              <a:rPr lang="en-US" sz="1800">
                <a:latin typeface="+mj-lt"/>
              </a:rPr>
              <a:t> actions trajectory</a:t>
            </a:r>
            <a:endParaRPr lang="en-US">
              <a:latin typeface="+mj-lt"/>
            </a:endParaRPr>
          </a:p>
        </p:txBody>
      </p:sp>
    </p:spTree>
    <p:extLst>
      <p:ext uri="{BB962C8B-B14F-4D97-AF65-F5344CB8AC3E}">
        <p14:creationId xmlns:p14="http://schemas.microsoft.com/office/powerpoint/2010/main" val="34064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with a black background&#10;&#10;Description automatically generated with medium confidence">
            <a:extLst>
              <a:ext uri="{FF2B5EF4-FFF2-40B4-BE49-F238E27FC236}">
                <a16:creationId xmlns:a16="http://schemas.microsoft.com/office/drawing/2014/main" id="{807C3A7F-BF13-8104-0163-6963781719EF}"/>
              </a:ext>
            </a:extLst>
          </p:cNvPr>
          <p:cNvPicPr>
            <a:picLocks noGrp="1" noChangeAspect="1"/>
          </p:cNvPicPr>
          <p:nvPr>
            <p:ph idx="1"/>
          </p:nvPr>
        </p:nvPicPr>
        <p:blipFill>
          <a:blip>
            <a:extLst>
              <a:ext uri="{28A0092B-C50C-407E-A947-70E740481C1C}">
                <a14:useLocalDpi xmlns:a14="http://schemas.microsoft.com/office/drawing/2010/main" val="0"/>
              </a:ext>
            </a:extLst>
          </a:blip>
          <a:stretch>
            <a:fillRect/>
          </a:stretch>
        </p:blipFill>
        <p:spPr>
          <a:xfrm>
            <a:off x="1211346" y="786958"/>
            <a:ext cx="9094392" cy="4021719"/>
          </a:xfrm>
        </p:spPr>
      </p:pic>
      <p:pic>
        <p:nvPicPr>
          <p:cNvPr id="6" name="Graphic 5" descr="Drama with solid fill">
            <a:extLst>
              <a:ext uri="{FF2B5EF4-FFF2-40B4-BE49-F238E27FC236}">
                <a16:creationId xmlns:a16="http://schemas.microsoft.com/office/drawing/2014/main" id="{46579BED-899F-8A9D-A6F4-BA53D7B158DE}"/>
              </a:ext>
            </a:extLst>
          </p:cNvPr>
          <p:cNvPicPr>
            <a:picLocks noChangeAspect="1"/>
          </p:cNvPicPr>
          <p:nvPr/>
        </p:nvPicPr>
        <p:blipFill>
          <a:blip r:embed="rId3">
            <a:extLst>
              <a:ext uri="{96DAC541-7B7A-43D3-8B79-37D633B846F1}">
                <asvg:svgBlip xmlns:asvg="http://schemas.microsoft.com/office/drawing/2016/SVG/main"/>
              </a:ext>
            </a:extLst>
          </a:blip>
          <a:stretch>
            <a:fillRect/>
          </a:stretch>
        </p:blipFill>
        <p:spPr>
          <a:xfrm>
            <a:off x="2461038" y="3720291"/>
            <a:ext cx="484529" cy="484529"/>
          </a:xfrm>
          <a:prstGeom prst="rect">
            <a:avLst/>
          </a:prstGeom>
        </p:spPr>
      </p:pic>
      <p:pic>
        <p:nvPicPr>
          <p:cNvPr id="7" name="Graphic 6" descr="Drama with solid fill">
            <a:extLst>
              <a:ext uri="{FF2B5EF4-FFF2-40B4-BE49-F238E27FC236}">
                <a16:creationId xmlns:a16="http://schemas.microsoft.com/office/drawing/2014/main" id="{F0E72699-C6CC-5F67-37CC-A9EC0C8EB62E}"/>
              </a:ext>
            </a:extLst>
          </p:cNvPr>
          <p:cNvPicPr>
            <a:picLocks noChangeAspect="1"/>
          </p:cNvPicPr>
          <p:nvPr/>
        </p:nvPicPr>
        <p:blipFill>
          <a:blip r:embed="rId3">
            <a:extLst>
              <a:ext uri="{96DAC541-7B7A-43D3-8B79-37D633B846F1}">
                <asvg:svgBlip xmlns:asvg="http://schemas.microsoft.com/office/drawing/2016/SVG/main"/>
              </a:ext>
            </a:extLst>
          </a:blip>
          <a:stretch>
            <a:fillRect/>
          </a:stretch>
        </p:blipFill>
        <p:spPr>
          <a:xfrm>
            <a:off x="4089816" y="3558133"/>
            <a:ext cx="324316" cy="324316"/>
          </a:xfrm>
          <a:prstGeom prst="rect">
            <a:avLst/>
          </a:prstGeom>
        </p:spPr>
      </p:pic>
      <p:sp>
        <p:nvSpPr>
          <p:cNvPr id="3" name="Title 1">
            <a:extLst>
              <a:ext uri="{FF2B5EF4-FFF2-40B4-BE49-F238E27FC236}">
                <a16:creationId xmlns:a16="http://schemas.microsoft.com/office/drawing/2014/main" id="{C8DC0F67-EB61-6C7F-9D4C-7241277F9F5C}"/>
              </a:ext>
            </a:extLst>
          </p:cNvPr>
          <p:cNvSpPr>
            <a:spLocks noGrp="1"/>
          </p:cNvSpPr>
          <p:nvPr>
            <p:ph type="title"/>
          </p:nvPr>
        </p:nvSpPr>
        <p:spPr>
          <a:xfrm>
            <a:off x="0" y="-8952"/>
            <a:ext cx="9624935" cy="835207"/>
          </a:xfrm>
        </p:spPr>
        <p:txBody>
          <a:bodyPr>
            <a:normAutofit/>
          </a:bodyPr>
          <a:lstStyle/>
          <a:p>
            <a:r>
              <a:rPr lang="en-US" sz="2400" err="1"/>
              <a:t>GFlowNets</a:t>
            </a:r>
            <a:r>
              <a:rPr lang="en-US" sz="2400"/>
              <a:t> for grouping compatible operators</a:t>
            </a:r>
          </a:p>
        </p:txBody>
      </p:sp>
      <p:sp>
        <p:nvSpPr>
          <p:cNvPr id="4" name="TextBox 3">
            <a:extLst>
              <a:ext uri="{FF2B5EF4-FFF2-40B4-BE49-F238E27FC236}">
                <a16:creationId xmlns:a16="http://schemas.microsoft.com/office/drawing/2014/main" id="{13B2A444-95A0-50FF-9AAD-8F00407047FC}"/>
              </a:ext>
            </a:extLst>
          </p:cNvPr>
          <p:cNvSpPr txBox="1"/>
          <p:nvPr/>
        </p:nvSpPr>
        <p:spPr>
          <a:xfrm>
            <a:off x="43018" y="476554"/>
            <a:ext cx="6198432" cy="369332"/>
          </a:xfrm>
          <a:prstGeom prst="rect">
            <a:avLst/>
          </a:prstGeom>
          <a:noFill/>
        </p:spPr>
        <p:txBody>
          <a:bodyPr wrap="square">
            <a:spAutoFit/>
          </a:bodyPr>
          <a:lstStyle/>
          <a:p>
            <a:r>
              <a:rPr lang="en-CA"/>
              <a:t>arXiv:2111.09266 </a:t>
            </a:r>
          </a:p>
        </p:txBody>
      </p:sp>
      <p:sp>
        <p:nvSpPr>
          <p:cNvPr id="8" name="TextBox 7">
            <a:extLst>
              <a:ext uri="{FF2B5EF4-FFF2-40B4-BE49-F238E27FC236}">
                <a16:creationId xmlns:a16="http://schemas.microsoft.com/office/drawing/2014/main" id="{221C9EF1-6DE3-9B81-8DEB-2C2B0DABE469}"/>
              </a:ext>
            </a:extLst>
          </p:cNvPr>
          <p:cNvSpPr txBox="1"/>
          <p:nvPr/>
        </p:nvSpPr>
        <p:spPr>
          <a:xfrm>
            <a:off x="487180" y="4529165"/>
            <a:ext cx="1003801" cy="369332"/>
          </a:xfrm>
          <a:prstGeom prst="rect">
            <a:avLst/>
          </a:prstGeom>
          <a:noFill/>
        </p:spPr>
        <p:txBody>
          <a:bodyPr wrap="none" rtlCol="0">
            <a:spAutoFit/>
          </a:bodyPr>
          <a:lstStyle/>
          <a:p>
            <a:r>
              <a:rPr lang="en-US"/>
              <a:t>Actions:</a:t>
            </a:r>
          </a:p>
        </p:txBody>
      </p:sp>
      <p:sp>
        <p:nvSpPr>
          <p:cNvPr id="9" name="TextBox 8">
            <a:extLst>
              <a:ext uri="{FF2B5EF4-FFF2-40B4-BE49-F238E27FC236}">
                <a16:creationId xmlns:a16="http://schemas.microsoft.com/office/drawing/2014/main" id="{0FA4A759-626B-ED4F-9542-E8376A200209}"/>
              </a:ext>
            </a:extLst>
          </p:cNvPr>
          <p:cNvSpPr txBox="1"/>
          <p:nvPr/>
        </p:nvSpPr>
        <p:spPr>
          <a:xfrm>
            <a:off x="989080" y="4898497"/>
            <a:ext cx="2153154" cy="369332"/>
          </a:xfrm>
          <a:prstGeom prst="rect">
            <a:avLst/>
          </a:prstGeom>
          <a:noFill/>
        </p:spPr>
        <p:txBody>
          <a:bodyPr wrap="none" rtlCol="0">
            <a:spAutoFit/>
          </a:bodyPr>
          <a:lstStyle/>
          <a:p>
            <a:r>
              <a:rPr lang="en-US"/>
              <a:t>Sequential coloring</a:t>
            </a:r>
          </a:p>
        </p:txBody>
      </p:sp>
      <p:sp>
        <p:nvSpPr>
          <p:cNvPr id="10" name="TextBox 9">
            <a:extLst>
              <a:ext uri="{FF2B5EF4-FFF2-40B4-BE49-F238E27FC236}">
                <a16:creationId xmlns:a16="http://schemas.microsoft.com/office/drawing/2014/main" id="{CA077091-053B-93B8-C593-98D55B67E51B}"/>
              </a:ext>
            </a:extLst>
          </p:cNvPr>
          <p:cNvSpPr txBox="1"/>
          <p:nvPr/>
        </p:nvSpPr>
        <p:spPr>
          <a:xfrm>
            <a:off x="6091003" y="5396452"/>
            <a:ext cx="3992568" cy="923330"/>
          </a:xfrm>
          <a:prstGeom prst="rect">
            <a:avLst/>
          </a:prstGeom>
          <a:noFill/>
        </p:spPr>
        <p:txBody>
          <a:bodyPr wrap="none" rtlCol="0">
            <a:spAutoFit/>
          </a:bodyPr>
          <a:lstStyle/>
          <a:p>
            <a:pPr marL="285750" indent="-285750">
              <a:buFont typeface="Arial" panose="020B0604020202020204" pitchFamily="34" charset="0"/>
              <a:buChar char="•"/>
            </a:pPr>
            <a:r>
              <a:rPr lang="en-US"/>
              <a:t>2-layer MLP, 512 Neurons</a:t>
            </a:r>
          </a:p>
          <a:p>
            <a:pPr marL="285750" indent="-285750">
              <a:buFont typeface="Arial" panose="020B0604020202020204" pitchFamily="34" charset="0"/>
              <a:buChar char="•"/>
            </a:pPr>
            <a:r>
              <a:rPr lang="en-US"/>
              <a:t> Tanh activation</a:t>
            </a:r>
          </a:p>
          <a:p>
            <a:pPr marL="285750" indent="-285750">
              <a:buFont typeface="Arial" panose="020B0604020202020204" pitchFamily="34" charset="0"/>
              <a:buChar char="•"/>
            </a:pPr>
            <a:r>
              <a:rPr lang="en-US"/>
              <a:t>1000 iterations, learning rate 3x10</a:t>
            </a:r>
            <a:r>
              <a:rPr lang="en-US" baseline="30000"/>
              <a:t>-4</a:t>
            </a:r>
          </a:p>
        </p:txBody>
      </p:sp>
      <p:pic>
        <p:nvPicPr>
          <p:cNvPr id="11" name="Picture 10" descr="A diagram of a network&#10;&#10;Description automatically generated">
            <a:extLst>
              <a:ext uri="{FF2B5EF4-FFF2-40B4-BE49-F238E27FC236}">
                <a16:creationId xmlns:a16="http://schemas.microsoft.com/office/drawing/2014/main" id="{71937891-E5CC-A6A5-7246-1F58E0C6DCAA}"/>
              </a:ext>
            </a:extLst>
          </p:cNvPr>
          <p:cNvPicPr>
            <a:picLocks noChangeAspect="1"/>
          </p:cNvPicPr>
          <p:nvPr/>
        </p:nvPicPr>
        <p:blipFill>
          <a:blip r:embed="rId2"/>
          <a:stretch>
            <a:fillRect/>
          </a:stretch>
        </p:blipFill>
        <p:spPr>
          <a:xfrm>
            <a:off x="3462398" y="5267829"/>
            <a:ext cx="1254836" cy="1254836"/>
          </a:xfrm>
          <a:prstGeom prst="rect">
            <a:avLst/>
          </a:prstGeom>
        </p:spPr>
      </p:pic>
      <p:sp>
        <p:nvSpPr>
          <p:cNvPr id="12" name="Rectangle 11">
            <a:extLst>
              <a:ext uri="{FF2B5EF4-FFF2-40B4-BE49-F238E27FC236}">
                <a16:creationId xmlns:a16="http://schemas.microsoft.com/office/drawing/2014/main" id="{92027563-C25C-4F79-BA98-A3F3A5CB02DC}"/>
              </a:ext>
            </a:extLst>
          </p:cNvPr>
          <p:cNvSpPr/>
          <p:nvPr/>
        </p:nvSpPr>
        <p:spPr>
          <a:xfrm>
            <a:off x="4829016" y="5278481"/>
            <a:ext cx="290125" cy="1244184"/>
          </a:xfrm>
          <a:prstGeom prst="rect">
            <a:avLst/>
          </a:prstGeom>
          <a:solidFill>
            <a:srgbClr val="156082">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826CAFE-A2C5-F38F-C35E-F096B1E54018}"/>
              </a:ext>
            </a:extLst>
          </p:cNvPr>
          <p:cNvSpPr txBox="1"/>
          <p:nvPr/>
        </p:nvSpPr>
        <p:spPr>
          <a:xfrm rot="16200000">
            <a:off x="4346822" y="5752585"/>
            <a:ext cx="1254511" cy="307777"/>
          </a:xfrm>
          <a:prstGeom prst="rect">
            <a:avLst/>
          </a:prstGeom>
          <a:noFill/>
        </p:spPr>
        <p:txBody>
          <a:bodyPr wrap="none" rtlCol="0">
            <a:spAutoFit/>
          </a:bodyPr>
          <a:lstStyle/>
          <a:p>
            <a:r>
              <a:rPr lang="en-US" sz="1400"/>
              <a:t>prob of colors</a:t>
            </a:r>
          </a:p>
        </p:txBody>
      </p:sp>
      <p:pic>
        <p:nvPicPr>
          <p:cNvPr id="14" name="Content Placeholder 4" descr="A screen shot of a computer screen&#10;&#10;Description automatically generated">
            <a:extLst>
              <a:ext uri="{FF2B5EF4-FFF2-40B4-BE49-F238E27FC236}">
                <a16:creationId xmlns:a16="http://schemas.microsoft.com/office/drawing/2014/main" id="{56BF8E42-86EC-93E5-5BA8-22203A03EA4B}"/>
              </a:ext>
            </a:extLst>
          </p:cNvPr>
          <p:cNvPicPr>
            <a:picLocks noChangeAspect="1"/>
          </p:cNvPicPr>
          <p:nvPr/>
        </p:nvPicPr>
        <p:blipFill>
          <a:blip>
            <a:extLst>
              <a:ext uri="{28A0092B-C50C-407E-A947-70E740481C1C}">
                <a14:useLocalDpi xmlns:a14="http://schemas.microsoft.com/office/drawing/2010/main" val="0"/>
              </a:ext>
            </a:extLst>
          </a:blip>
          <a:srcRect t="22663" r="87028" b="24334"/>
          <a:stretch/>
        </p:blipFill>
        <p:spPr>
          <a:xfrm>
            <a:off x="1934219" y="5163453"/>
            <a:ext cx="1472288" cy="1596460"/>
          </a:xfrm>
          <a:prstGeom prst="rect">
            <a:avLst/>
          </a:prstGeom>
        </p:spPr>
      </p:pic>
    </p:spTree>
    <p:extLst>
      <p:ext uri="{BB962C8B-B14F-4D97-AF65-F5344CB8AC3E}">
        <p14:creationId xmlns:p14="http://schemas.microsoft.com/office/powerpoint/2010/main" val="2445131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C5A65-5163-D768-48F6-65F18D0B58EA}"/>
              </a:ext>
            </a:extLst>
          </p:cNvPr>
          <p:cNvSpPr>
            <a:spLocks noGrp="1"/>
          </p:cNvSpPr>
          <p:nvPr>
            <p:ph type="title"/>
          </p:nvPr>
        </p:nvSpPr>
        <p:spPr>
          <a:xfrm>
            <a:off x="195470" y="-93563"/>
            <a:ext cx="8855765" cy="1060872"/>
          </a:xfrm>
        </p:spPr>
        <p:txBody>
          <a:bodyPr>
            <a:normAutofit/>
          </a:bodyPr>
          <a:lstStyle/>
          <a:p>
            <a:r>
              <a:rPr lang="en-US" sz="3200"/>
              <a:t>Results</a:t>
            </a:r>
          </a:p>
        </p:txBody>
      </p:sp>
      <p:pic>
        <p:nvPicPr>
          <p:cNvPr id="17" name="Graphic 16">
            <a:extLst>
              <a:ext uri="{FF2B5EF4-FFF2-40B4-BE49-F238E27FC236}">
                <a16:creationId xmlns:a16="http://schemas.microsoft.com/office/drawing/2014/main" id="{79D83693-D93F-1FEA-BBF3-BAA4FE337547}"/>
              </a:ext>
            </a:extLst>
          </p:cNvPr>
          <p:cNvPicPr>
            <a:picLocks noChangeAspect="1"/>
          </p:cNvPicPr>
          <p:nvPr/>
        </p:nvPicPr>
        <p:blipFill>
          <a:blip r:embed="rId3">
            <a:extLst>
              <a:ext uri="{96DAC541-7B7A-43D3-8B79-37D633B846F1}">
                <asvg:svgBlip xmlns:asvg="http://schemas.microsoft.com/office/drawing/2016/SVG/main"/>
              </a:ext>
            </a:extLst>
          </a:blip>
          <a:stretch>
            <a:fillRect/>
          </a:stretch>
        </p:blipFill>
        <p:spPr>
          <a:xfrm>
            <a:off x="6534475" y="3785018"/>
            <a:ext cx="6129670" cy="3064835"/>
          </a:xfrm>
          <a:prstGeom prst="rect">
            <a:avLst/>
          </a:prstGeom>
        </p:spPr>
      </p:pic>
      <p:pic>
        <p:nvPicPr>
          <p:cNvPr id="19" name="Graphic 18">
            <a:extLst>
              <a:ext uri="{FF2B5EF4-FFF2-40B4-BE49-F238E27FC236}">
                <a16:creationId xmlns:a16="http://schemas.microsoft.com/office/drawing/2014/main" id="{B644DCD2-A04C-AECA-752B-60A75B79A630}"/>
              </a:ext>
            </a:extLst>
          </p:cNvPr>
          <p:cNvPicPr>
            <a:picLocks noChangeAspect="1"/>
          </p:cNvPicPr>
          <p:nvPr/>
        </p:nvPicPr>
        <p:blipFill>
          <a:blip r:embed="rId5">
            <a:extLst>
              <a:ext uri="{96DAC541-7B7A-43D3-8B79-37D633B846F1}">
                <asvg:svgBlip xmlns:asvg="http://schemas.microsoft.com/office/drawing/2016/SVG/main"/>
              </a:ext>
            </a:extLst>
          </a:blip>
          <a:stretch>
            <a:fillRect/>
          </a:stretch>
        </p:blipFill>
        <p:spPr>
          <a:xfrm>
            <a:off x="72887" y="3784607"/>
            <a:ext cx="6131311" cy="3065656"/>
          </a:xfrm>
          <a:prstGeom prst="rect">
            <a:avLst/>
          </a:prstGeom>
        </p:spPr>
      </p:pic>
      <p:sp>
        <p:nvSpPr>
          <p:cNvPr id="21" name="TextBox 20">
            <a:extLst>
              <a:ext uri="{FF2B5EF4-FFF2-40B4-BE49-F238E27FC236}">
                <a16:creationId xmlns:a16="http://schemas.microsoft.com/office/drawing/2014/main" id="{2C9EE6DD-0763-E2AF-6008-405E8EC49C8D}"/>
              </a:ext>
            </a:extLst>
          </p:cNvPr>
          <p:cNvSpPr txBox="1"/>
          <p:nvPr/>
        </p:nvSpPr>
        <p:spPr>
          <a:xfrm>
            <a:off x="6361046" y="4089520"/>
            <a:ext cx="689112" cy="369332"/>
          </a:xfrm>
          <a:prstGeom prst="rect">
            <a:avLst/>
          </a:prstGeom>
          <a:noFill/>
        </p:spPr>
        <p:txBody>
          <a:bodyPr wrap="square" rtlCol="0">
            <a:spAutoFit/>
          </a:bodyPr>
          <a:lstStyle/>
          <a:p>
            <a:r>
              <a:rPr lang="en-US"/>
              <a:t>BeH</a:t>
            </a:r>
            <a:r>
              <a:rPr lang="en-US" baseline="-25000"/>
              <a:t>2</a:t>
            </a:r>
          </a:p>
        </p:txBody>
      </p:sp>
      <p:sp>
        <p:nvSpPr>
          <p:cNvPr id="22" name="TextBox 21">
            <a:extLst>
              <a:ext uri="{FF2B5EF4-FFF2-40B4-BE49-F238E27FC236}">
                <a16:creationId xmlns:a16="http://schemas.microsoft.com/office/drawing/2014/main" id="{EFCED31B-8378-01A9-3AF3-EF2866B5E146}"/>
              </a:ext>
            </a:extLst>
          </p:cNvPr>
          <p:cNvSpPr txBox="1"/>
          <p:nvPr/>
        </p:nvSpPr>
        <p:spPr>
          <a:xfrm>
            <a:off x="72887" y="4089520"/>
            <a:ext cx="1086679" cy="369332"/>
          </a:xfrm>
          <a:prstGeom prst="rect">
            <a:avLst/>
          </a:prstGeom>
          <a:noFill/>
        </p:spPr>
        <p:txBody>
          <a:bodyPr wrap="square" rtlCol="0">
            <a:spAutoFit/>
          </a:bodyPr>
          <a:lstStyle/>
          <a:p>
            <a:r>
              <a:rPr lang="en-US" err="1"/>
              <a:t>LiH</a:t>
            </a:r>
            <a:endParaRPr lang="en-US"/>
          </a:p>
        </p:txBody>
      </p:sp>
      <p:grpSp>
        <p:nvGrpSpPr>
          <p:cNvPr id="24" name="Group 23">
            <a:extLst>
              <a:ext uri="{FF2B5EF4-FFF2-40B4-BE49-F238E27FC236}">
                <a16:creationId xmlns:a16="http://schemas.microsoft.com/office/drawing/2014/main" id="{3C68D5D2-1ACA-C9FB-35C3-E591B11E502C}"/>
              </a:ext>
            </a:extLst>
          </p:cNvPr>
          <p:cNvGrpSpPr/>
          <p:nvPr/>
        </p:nvGrpSpPr>
        <p:grpSpPr>
          <a:xfrm>
            <a:off x="763657" y="1405344"/>
            <a:ext cx="9865097" cy="2157197"/>
            <a:chOff x="2363855" y="4557562"/>
            <a:chExt cx="9865097" cy="2157197"/>
          </a:xfrm>
        </p:grpSpPr>
        <p:pic>
          <p:nvPicPr>
            <p:cNvPr id="5" name="Picture 4">
              <a:extLst>
                <a:ext uri="{FF2B5EF4-FFF2-40B4-BE49-F238E27FC236}">
                  <a16:creationId xmlns:a16="http://schemas.microsoft.com/office/drawing/2014/main" id="{D505C7BC-7AC9-37E6-8FAF-20B83EB6060E}"/>
                </a:ext>
              </a:extLst>
            </p:cNvPr>
            <p:cNvPicPr>
              <a:picLocks noChangeAspect="1"/>
            </p:cNvPicPr>
            <p:nvPr/>
          </p:nvPicPr>
          <p:blipFill>
            <a:blip/>
            <a:srcRect t="38931"/>
            <a:stretch/>
          </p:blipFill>
          <p:spPr>
            <a:xfrm>
              <a:off x="2363855" y="4557562"/>
              <a:ext cx="9865097" cy="1724211"/>
            </a:xfrm>
            <a:prstGeom prst="rect">
              <a:avLst/>
            </a:prstGeom>
          </p:spPr>
        </p:pic>
        <p:grpSp>
          <p:nvGrpSpPr>
            <p:cNvPr id="8" name="Group 7">
              <a:extLst>
                <a:ext uri="{FF2B5EF4-FFF2-40B4-BE49-F238E27FC236}">
                  <a16:creationId xmlns:a16="http://schemas.microsoft.com/office/drawing/2014/main" id="{7D643BFC-90D6-D3EB-DEC8-7FD4983FB1DC}"/>
                </a:ext>
              </a:extLst>
            </p:cNvPr>
            <p:cNvGrpSpPr/>
            <p:nvPr/>
          </p:nvGrpSpPr>
          <p:grpSpPr>
            <a:xfrm>
              <a:off x="2804369" y="6129984"/>
              <a:ext cx="8933921" cy="584775"/>
              <a:chOff x="4504005" y="5002962"/>
              <a:chExt cx="10526346" cy="732513"/>
            </a:xfrm>
          </p:grpSpPr>
          <p:sp>
            <p:nvSpPr>
              <p:cNvPr id="6" name="TextBox 5">
                <a:extLst>
                  <a:ext uri="{FF2B5EF4-FFF2-40B4-BE49-F238E27FC236}">
                    <a16:creationId xmlns:a16="http://schemas.microsoft.com/office/drawing/2014/main" id="{DED086C0-4BD8-CBA9-4405-91F35C345A24}"/>
                  </a:ext>
                </a:extLst>
              </p:cNvPr>
              <p:cNvSpPr txBox="1"/>
              <p:nvPr/>
            </p:nvSpPr>
            <p:spPr>
              <a:xfrm>
                <a:off x="4504005" y="5218672"/>
                <a:ext cx="10526346" cy="462640"/>
              </a:xfrm>
              <a:prstGeom prst="rect">
                <a:avLst/>
              </a:prstGeom>
              <a:noFill/>
            </p:spPr>
            <p:txBody>
              <a:bodyPr wrap="none" rtlCol="0">
                <a:spAutoFit/>
              </a:bodyPr>
              <a:lstStyle/>
              <a:p>
                <a:r>
                  <a:rPr lang="en-US"/>
                  <a:t>Requires                                                     of the measurements compared to heuristic methods. </a:t>
                </a:r>
              </a:p>
            </p:txBody>
          </p:sp>
          <p:sp>
            <p:nvSpPr>
              <p:cNvPr id="7" name="TextBox 6">
                <a:extLst>
                  <a:ext uri="{FF2B5EF4-FFF2-40B4-BE49-F238E27FC236}">
                    <a16:creationId xmlns:a16="http://schemas.microsoft.com/office/drawing/2014/main" id="{13354575-7625-5D12-61C3-8ACAEE3FEDE7}"/>
                  </a:ext>
                </a:extLst>
              </p:cNvPr>
              <p:cNvSpPr txBox="1"/>
              <p:nvPr/>
            </p:nvSpPr>
            <p:spPr>
              <a:xfrm>
                <a:off x="5459732" y="5002962"/>
                <a:ext cx="3207442" cy="732513"/>
              </a:xfrm>
              <a:prstGeom prst="rect">
                <a:avLst/>
              </a:prstGeom>
              <a:noFill/>
            </p:spPr>
            <p:txBody>
              <a:bodyPr wrap="none" rtlCol="0">
                <a:spAutoFit/>
                <a:scene3d>
                  <a:camera prst="orthographicFront"/>
                  <a:lightRig rig="threePt" dir="t"/>
                </a:scene3d>
                <a:sp3d extrusionH="57150">
                  <a:bevelT w="57150" h="38100" prst="hardEdge"/>
                </a:sp3d>
              </a:bodyPr>
              <a:lstStyle/>
              <a:p>
                <a:r>
                  <a:rPr lang="en-US" sz="2800">
                    <a:ln w="0"/>
                    <a:solidFill>
                      <a:schemeClr val="accent1"/>
                    </a:solidFill>
                    <a:effectLst>
                      <a:outerShdw blurRad="38100" dist="25400" dir="5400000" algn="ctr" rotWithShape="0">
                        <a:srgbClr val="6E747A">
                          <a:alpha val="43000"/>
                        </a:srgbClr>
                      </a:outerShdw>
                    </a:effectLst>
                  </a:rPr>
                  <a:t>     </a:t>
                </a:r>
                <a:r>
                  <a:rPr lang="en-US" sz="3200">
                    <a:ln w="0"/>
                    <a:solidFill>
                      <a:schemeClr val="accent1"/>
                    </a:solidFill>
                    <a:effectLst>
                      <a:outerShdw blurRad="38100" dist="25400" dir="5400000" algn="ctr" rotWithShape="0">
                        <a:srgbClr val="6E747A">
                          <a:alpha val="43000"/>
                        </a:srgbClr>
                      </a:outerShdw>
                    </a:effectLst>
                  </a:rPr>
                  <a:t>51% / 67% </a:t>
                </a:r>
                <a:r>
                  <a:rPr lang="en-US" sz="2800">
                    <a:ln w="0"/>
                    <a:solidFill>
                      <a:schemeClr val="accent1"/>
                    </a:solidFill>
                    <a:effectLst>
                      <a:outerShdw blurRad="38100" dist="25400" dir="5400000" algn="ctr" rotWithShape="0">
                        <a:srgbClr val="6E747A">
                          <a:alpha val="43000"/>
                        </a:srgbClr>
                      </a:outerShdw>
                    </a:effectLst>
                  </a:rPr>
                  <a:t>   </a:t>
                </a:r>
              </a:p>
            </p:txBody>
          </p:sp>
        </p:grpSp>
      </p:grpSp>
      <p:sp>
        <p:nvSpPr>
          <p:cNvPr id="3" name="TextBox 2">
            <a:extLst>
              <a:ext uri="{FF2B5EF4-FFF2-40B4-BE49-F238E27FC236}">
                <a16:creationId xmlns:a16="http://schemas.microsoft.com/office/drawing/2014/main" id="{E5A9877C-5C08-3382-5CE6-43324533DA0E}"/>
              </a:ext>
            </a:extLst>
          </p:cNvPr>
          <p:cNvSpPr txBox="1"/>
          <p:nvPr/>
        </p:nvSpPr>
        <p:spPr>
          <a:xfrm>
            <a:off x="221105" y="697138"/>
            <a:ext cx="2162331" cy="369332"/>
          </a:xfrm>
          <a:prstGeom prst="rect">
            <a:avLst/>
          </a:prstGeom>
          <a:noFill/>
        </p:spPr>
        <p:txBody>
          <a:bodyPr wrap="square">
            <a:spAutoFit/>
          </a:bodyPr>
          <a:lstStyle/>
          <a:p>
            <a:r>
              <a:rPr lang="en-CA"/>
              <a:t>arXiv:2111.09266 </a:t>
            </a:r>
          </a:p>
        </p:txBody>
      </p:sp>
    </p:spTree>
    <p:extLst>
      <p:ext uri="{BB962C8B-B14F-4D97-AF65-F5344CB8AC3E}">
        <p14:creationId xmlns:p14="http://schemas.microsoft.com/office/powerpoint/2010/main" val="1423681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a line of a graph&#10;&#10;AI-generated content may be incorrect.">
            <a:extLst>
              <a:ext uri="{FF2B5EF4-FFF2-40B4-BE49-F238E27FC236}">
                <a16:creationId xmlns:a16="http://schemas.microsoft.com/office/drawing/2014/main" id="{E35A9D88-4D1A-D5A6-A3B0-AC434292F0D1}"/>
              </a:ext>
            </a:extLst>
          </p:cNvPr>
          <p:cNvPicPr>
            <a:picLocks noChangeAspect="1"/>
          </p:cNvPicPr>
          <p:nvPr/>
        </p:nvPicPr>
        <p:blipFill>
          <a:blip r:embed="rId2">
            <a:extLst>
              <a:ext uri="{28A0092B-C50C-407E-A947-70E740481C1C}">
                <a14:useLocalDpi xmlns:a14="http://schemas.microsoft.com/office/drawing/2010/main" val="0"/>
              </a:ext>
            </a:extLst>
          </a:blip>
          <a:srcRect r="8925"/>
          <a:stretch/>
        </p:blipFill>
        <p:spPr>
          <a:xfrm>
            <a:off x="7973605" y="3221434"/>
            <a:ext cx="4218396" cy="3087866"/>
          </a:xfrm>
          <a:prstGeom prst="rect">
            <a:avLst/>
          </a:prstGeom>
        </p:spPr>
      </p:pic>
      <p:sp>
        <p:nvSpPr>
          <p:cNvPr id="2" name="Title 1">
            <a:extLst>
              <a:ext uri="{FF2B5EF4-FFF2-40B4-BE49-F238E27FC236}">
                <a16:creationId xmlns:a16="http://schemas.microsoft.com/office/drawing/2014/main" id="{B4D65BB4-67C9-0A97-D3C0-232A313314F0}"/>
              </a:ext>
            </a:extLst>
          </p:cNvPr>
          <p:cNvSpPr>
            <a:spLocks noGrp="1"/>
          </p:cNvSpPr>
          <p:nvPr>
            <p:ph type="title"/>
          </p:nvPr>
        </p:nvSpPr>
        <p:spPr>
          <a:xfrm>
            <a:off x="0" y="-32339"/>
            <a:ext cx="10515600" cy="1325563"/>
          </a:xfrm>
        </p:spPr>
        <p:txBody>
          <a:bodyPr/>
          <a:lstStyle/>
          <a:p>
            <a:r>
              <a:rPr lang="en-CA" noProof="0"/>
              <a:t>Exact variances</a:t>
            </a:r>
          </a:p>
        </p:txBody>
      </p:sp>
      <p:pic>
        <p:nvPicPr>
          <p:cNvPr id="10" name="Content Placeholder 9" descr="A graph showing a line&#10;&#10;AI-generated content may be incorrect.">
            <a:extLst>
              <a:ext uri="{FF2B5EF4-FFF2-40B4-BE49-F238E27FC236}">
                <a16:creationId xmlns:a16="http://schemas.microsoft.com/office/drawing/2014/main" id="{0B844D49-8FC7-14ED-B6DE-03C06525956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6522"/>
          <a:stretch/>
        </p:blipFill>
        <p:spPr>
          <a:xfrm>
            <a:off x="3947160" y="3195383"/>
            <a:ext cx="4366261" cy="3113917"/>
          </a:xfrm>
        </p:spPr>
      </p:pic>
      <p:pic>
        <p:nvPicPr>
          <p:cNvPr id="5" name="Picture 4">
            <a:extLst>
              <a:ext uri="{FF2B5EF4-FFF2-40B4-BE49-F238E27FC236}">
                <a16:creationId xmlns:a16="http://schemas.microsoft.com/office/drawing/2014/main" id="{CB4C9A05-7699-D0FE-F3AA-8A5DB9446AB6}"/>
              </a:ext>
            </a:extLst>
          </p:cNvPr>
          <p:cNvPicPr>
            <a:picLocks noChangeAspect="1"/>
          </p:cNvPicPr>
          <p:nvPr/>
        </p:nvPicPr>
        <p:blipFill>
          <a:blip r:embed="rId4"/>
          <a:stretch>
            <a:fillRect/>
          </a:stretch>
        </p:blipFill>
        <p:spPr>
          <a:xfrm>
            <a:off x="194352" y="1308464"/>
            <a:ext cx="6381708" cy="1842825"/>
          </a:xfrm>
          <a:prstGeom prst="rect">
            <a:avLst/>
          </a:prstGeom>
        </p:spPr>
      </p:pic>
      <p:sp>
        <p:nvSpPr>
          <p:cNvPr id="7" name="Slide Number Placeholder 6">
            <a:extLst>
              <a:ext uri="{FF2B5EF4-FFF2-40B4-BE49-F238E27FC236}">
                <a16:creationId xmlns:a16="http://schemas.microsoft.com/office/drawing/2014/main" id="{BBB5A8C1-0328-6B38-0106-DD69899812E1}"/>
              </a:ext>
            </a:extLst>
          </p:cNvPr>
          <p:cNvSpPr>
            <a:spLocks noGrp="1"/>
          </p:cNvSpPr>
          <p:nvPr>
            <p:ph type="sldNum" sz="quarter" idx="12"/>
          </p:nvPr>
        </p:nvSpPr>
        <p:spPr>
          <a:xfrm>
            <a:off x="8587740" y="6384346"/>
            <a:ext cx="2743200" cy="365125"/>
          </a:xfrm>
        </p:spPr>
        <p:txBody>
          <a:bodyPr/>
          <a:lstStyle/>
          <a:p>
            <a:fld id="{D446A61A-06B7-4063-ADAD-EA45A01BC120}" type="slidenum">
              <a:rPr lang="es-MX" smtClean="0"/>
              <a:t>29</a:t>
            </a:fld>
            <a:endParaRPr lang="es-MX"/>
          </a:p>
        </p:txBody>
      </p:sp>
      <p:pic>
        <p:nvPicPr>
          <p:cNvPr id="12" name="Picture 11" descr="A green line graph with numbers&#10;&#10;AI-generated content may be incorrect.">
            <a:extLst>
              <a:ext uri="{FF2B5EF4-FFF2-40B4-BE49-F238E27FC236}">
                <a16:creationId xmlns:a16="http://schemas.microsoft.com/office/drawing/2014/main" id="{FCE8DC35-EE0C-355B-FEB1-D0CFEC1DED6B}"/>
              </a:ext>
            </a:extLst>
          </p:cNvPr>
          <p:cNvPicPr>
            <a:picLocks noChangeAspect="1"/>
          </p:cNvPicPr>
          <p:nvPr/>
        </p:nvPicPr>
        <p:blipFill>
          <a:blip r:embed="rId5">
            <a:extLst>
              <a:ext uri="{28A0092B-C50C-407E-A947-70E740481C1C}">
                <a14:useLocalDpi xmlns:a14="http://schemas.microsoft.com/office/drawing/2010/main" val="0"/>
              </a:ext>
            </a:extLst>
          </a:blip>
          <a:srcRect r="7822"/>
          <a:stretch/>
        </p:blipFill>
        <p:spPr>
          <a:xfrm>
            <a:off x="-7620" y="3221434"/>
            <a:ext cx="4297680" cy="3108247"/>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EE3F80FA-C9D0-24CF-3C6A-8FBAADA94D2B}"/>
              </a:ext>
            </a:extLst>
          </p:cNvPr>
          <p:cNvPicPr>
            <a:picLocks noChangeAspect="1"/>
          </p:cNvPicPr>
          <p:nvPr/>
        </p:nvPicPr>
        <p:blipFill>
          <a:blip r:embed="rId6">
            <a:extLst>
              <a:ext uri="{28A0092B-C50C-407E-A947-70E740481C1C}">
                <a14:useLocalDpi xmlns:a14="http://schemas.microsoft.com/office/drawing/2010/main" val="0"/>
              </a:ext>
            </a:extLst>
          </a:blip>
          <a:srcRect r="43908"/>
          <a:stretch/>
        </p:blipFill>
        <p:spPr>
          <a:xfrm>
            <a:off x="4076700" y="55828"/>
            <a:ext cx="3040380" cy="944981"/>
          </a:xfrm>
          <a:prstGeom prst="rect">
            <a:avLst/>
          </a:prstGeom>
        </p:spPr>
      </p:pic>
      <p:pic>
        <p:nvPicPr>
          <p:cNvPr id="16" name="Picture 15">
            <a:extLst>
              <a:ext uri="{FF2B5EF4-FFF2-40B4-BE49-F238E27FC236}">
                <a16:creationId xmlns:a16="http://schemas.microsoft.com/office/drawing/2014/main" id="{63881685-994D-4A9E-5DA5-301D76815C31}"/>
              </a:ext>
            </a:extLst>
          </p:cNvPr>
          <p:cNvPicPr>
            <a:picLocks noChangeAspect="1"/>
          </p:cNvPicPr>
          <p:nvPr/>
        </p:nvPicPr>
        <p:blipFill>
          <a:blip r:embed="rId7"/>
          <a:stretch>
            <a:fillRect/>
          </a:stretch>
        </p:blipFill>
        <p:spPr>
          <a:xfrm>
            <a:off x="7436488" y="1308464"/>
            <a:ext cx="4495917" cy="1707723"/>
          </a:xfrm>
          <a:prstGeom prst="rect">
            <a:avLst/>
          </a:prstGeom>
        </p:spPr>
      </p:pic>
      <p:sp>
        <p:nvSpPr>
          <p:cNvPr id="17" name="Text Placeholder 2">
            <a:extLst>
              <a:ext uri="{FF2B5EF4-FFF2-40B4-BE49-F238E27FC236}">
                <a16:creationId xmlns:a16="http://schemas.microsoft.com/office/drawing/2014/main" id="{0133FE27-6285-4B21-FAE3-F033959E91A0}"/>
              </a:ext>
            </a:extLst>
          </p:cNvPr>
          <p:cNvSpPr txBox="1">
            <a:spLocks/>
          </p:cNvSpPr>
          <p:nvPr/>
        </p:nvSpPr>
        <p:spPr>
          <a:xfrm>
            <a:off x="7436488" y="873128"/>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Training protocols</a:t>
            </a:r>
          </a:p>
        </p:txBody>
      </p:sp>
      <p:sp>
        <p:nvSpPr>
          <p:cNvPr id="19" name="TextBox 18">
            <a:extLst>
              <a:ext uri="{FF2B5EF4-FFF2-40B4-BE49-F238E27FC236}">
                <a16:creationId xmlns:a16="http://schemas.microsoft.com/office/drawing/2014/main" id="{D6552514-C288-8C64-F104-04C064A7EC9C}"/>
              </a:ext>
            </a:extLst>
          </p:cNvPr>
          <p:cNvSpPr txBox="1"/>
          <p:nvPr/>
        </p:nvSpPr>
        <p:spPr>
          <a:xfrm>
            <a:off x="7436488" y="3599199"/>
            <a:ext cx="690747" cy="369332"/>
          </a:xfrm>
          <a:prstGeom prst="rect">
            <a:avLst/>
          </a:prstGeom>
          <a:solidFill>
            <a:schemeClr val="bg1"/>
          </a:solidFill>
        </p:spPr>
        <p:txBody>
          <a:bodyPr wrap="square" rtlCol="0">
            <a:spAutoFit/>
          </a:bodyPr>
          <a:lstStyle/>
          <a:p>
            <a:r>
              <a:rPr lang="en-CA" noProof="0"/>
              <a:t>BeH</a:t>
            </a:r>
            <a:r>
              <a:rPr lang="en-CA" baseline="-25000" noProof="0"/>
              <a:t>2</a:t>
            </a:r>
          </a:p>
        </p:txBody>
      </p:sp>
      <p:sp>
        <p:nvSpPr>
          <p:cNvPr id="20" name="TextBox 19">
            <a:extLst>
              <a:ext uri="{FF2B5EF4-FFF2-40B4-BE49-F238E27FC236}">
                <a16:creationId xmlns:a16="http://schemas.microsoft.com/office/drawing/2014/main" id="{9CDFBA9F-619D-DBC0-10BD-3C73CB5AE98E}"/>
              </a:ext>
            </a:extLst>
          </p:cNvPr>
          <p:cNvSpPr txBox="1"/>
          <p:nvPr/>
        </p:nvSpPr>
        <p:spPr>
          <a:xfrm>
            <a:off x="3484266" y="3620570"/>
            <a:ext cx="690747" cy="369332"/>
          </a:xfrm>
          <a:prstGeom prst="rect">
            <a:avLst/>
          </a:prstGeom>
          <a:solidFill>
            <a:schemeClr val="bg1"/>
          </a:solidFill>
        </p:spPr>
        <p:txBody>
          <a:bodyPr wrap="square" rtlCol="0">
            <a:spAutoFit/>
          </a:bodyPr>
          <a:lstStyle/>
          <a:p>
            <a:r>
              <a:rPr lang="en-CA" noProof="0" err="1"/>
              <a:t>LiH</a:t>
            </a:r>
            <a:endParaRPr lang="en-CA" baseline="-25000" noProof="0"/>
          </a:p>
        </p:txBody>
      </p:sp>
      <p:sp>
        <p:nvSpPr>
          <p:cNvPr id="22" name="TextBox 21">
            <a:extLst>
              <a:ext uri="{FF2B5EF4-FFF2-40B4-BE49-F238E27FC236}">
                <a16:creationId xmlns:a16="http://schemas.microsoft.com/office/drawing/2014/main" id="{732E1E48-6BAD-ECAD-47E4-5D08E03F01AB}"/>
              </a:ext>
            </a:extLst>
          </p:cNvPr>
          <p:cNvSpPr txBox="1"/>
          <p:nvPr/>
        </p:nvSpPr>
        <p:spPr>
          <a:xfrm>
            <a:off x="11430000" y="3599199"/>
            <a:ext cx="690747" cy="369332"/>
          </a:xfrm>
          <a:prstGeom prst="rect">
            <a:avLst/>
          </a:prstGeom>
          <a:solidFill>
            <a:schemeClr val="bg1"/>
          </a:solidFill>
        </p:spPr>
        <p:txBody>
          <a:bodyPr wrap="square" rtlCol="0">
            <a:spAutoFit/>
          </a:bodyPr>
          <a:lstStyle/>
          <a:p>
            <a:r>
              <a:rPr lang="en-CA" noProof="0"/>
              <a:t>H</a:t>
            </a:r>
            <a:r>
              <a:rPr lang="en-CA" baseline="-25000" noProof="0"/>
              <a:t>2</a:t>
            </a:r>
            <a:r>
              <a:rPr lang="en-CA" noProof="0"/>
              <a:t>O</a:t>
            </a:r>
          </a:p>
        </p:txBody>
      </p:sp>
    </p:spTree>
    <p:extLst>
      <p:ext uri="{BB962C8B-B14F-4D97-AF65-F5344CB8AC3E}">
        <p14:creationId xmlns:p14="http://schemas.microsoft.com/office/powerpoint/2010/main" val="405348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845AB-D6AD-0C74-E1E1-B5CA5C430691}"/>
              </a:ext>
            </a:extLst>
          </p:cNvPr>
          <p:cNvSpPr txBox="1"/>
          <p:nvPr/>
        </p:nvSpPr>
        <p:spPr>
          <a:xfrm>
            <a:off x="122379" y="417966"/>
            <a:ext cx="9520300" cy="461665"/>
          </a:xfrm>
          <a:prstGeom prst="rect">
            <a:avLst/>
          </a:prstGeom>
          <a:noFill/>
        </p:spPr>
        <p:txBody>
          <a:bodyPr wrap="none" rtlCol="0">
            <a:spAutoFit/>
          </a:bodyPr>
          <a:lstStyle/>
          <a:p>
            <a:pPr algn="ctr"/>
            <a:r>
              <a:rPr lang="en-US" sz="2400" b="1" dirty="0">
                <a:latin typeface="+mj-lt"/>
              </a:rPr>
              <a:t>(some) Review papers: Variational Quantum Algorithms </a:t>
            </a:r>
            <a:r>
              <a:rPr lang="en-US" sz="2400" b="1" dirty="0">
                <a:latin typeface="+mj-lt"/>
                <a:sym typeface="Wingdings" pitchFamily="2" charset="2"/>
              </a:rPr>
              <a:t> Optimization</a:t>
            </a:r>
            <a:endParaRPr lang="en-US" sz="2400" b="1" dirty="0">
              <a:latin typeface="+mj-lt"/>
            </a:endParaRPr>
          </a:p>
        </p:txBody>
      </p:sp>
      <p:grpSp>
        <p:nvGrpSpPr>
          <p:cNvPr id="12" name="Group 11">
            <a:extLst>
              <a:ext uri="{FF2B5EF4-FFF2-40B4-BE49-F238E27FC236}">
                <a16:creationId xmlns:a16="http://schemas.microsoft.com/office/drawing/2014/main" id="{0165BBBA-6B5D-057F-2B49-266FD2F4CF8F}"/>
              </a:ext>
            </a:extLst>
          </p:cNvPr>
          <p:cNvGrpSpPr/>
          <p:nvPr/>
        </p:nvGrpSpPr>
        <p:grpSpPr>
          <a:xfrm>
            <a:off x="213638" y="2294609"/>
            <a:ext cx="5358002" cy="997697"/>
            <a:chOff x="213639" y="2635572"/>
            <a:chExt cx="5358002" cy="997697"/>
          </a:xfrm>
        </p:grpSpPr>
        <p:pic>
          <p:nvPicPr>
            <p:cNvPr id="9" name="Picture 8" descr="A close-up of a circuit&#10;&#10;Description automatically generated">
              <a:extLst>
                <a:ext uri="{FF2B5EF4-FFF2-40B4-BE49-F238E27FC236}">
                  <a16:creationId xmlns:a16="http://schemas.microsoft.com/office/drawing/2014/main" id="{C17F3395-44D9-0E4F-BFEE-1E5BF70C6D5F}"/>
                </a:ext>
              </a:extLst>
            </p:cNvPr>
            <p:cNvPicPr>
              <a:picLocks noChangeAspect="1"/>
            </p:cNvPicPr>
            <p:nvPr/>
          </p:nvPicPr>
          <p:blipFill>
            <a:blip r:embed="rId2"/>
            <a:stretch>
              <a:fillRect/>
            </a:stretch>
          </p:blipFill>
          <p:spPr>
            <a:xfrm>
              <a:off x="213639" y="2635572"/>
              <a:ext cx="5358002" cy="997697"/>
            </a:xfrm>
            <a:prstGeom prst="rect">
              <a:avLst/>
            </a:prstGeom>
          </p:spPr>
        </p:pic>
        <p:sp>
          <p:nvSpPr>
            <p:cNvPr id="11" name="TextBox 10">
              <a:extLst>
                <a:ext uri="{FF2B5EF4-FFF2-40B4-BE49-F238E27FC236}">
                  <a16:creationId xmlns:a16="http://schemas.microsoft.com/office/drawing/2014/main" id="{344BDE8A-4D66-8020-03D3-1DC7E6EB647A}"/>
                </a:ext>
              </a:extLst>
            </p:cNvPr>
            <p:cNvSpPr txBox="1"/>
            <p:nvPr/>
          </p:nvSpPr>
          <p:spPr>
            <a:xfrm>
              <a:off x="2680569" y="3263937"/>
              <a:ext cx="2656022" cy="369332"/>
            </a:xfrm>
            <a:prstGeom prst="rect">
              <a:avLst/>
            </a:prstGeom>
            <a:noFill/>
          </p:spPr>
          <p:txBody>
            <a:bodyPr wrap="square">
              <a:spAutoFit/>
            </a:bodyPr>
            <a:lstStyle/>
            <a:p>
              <a:r>
                <a:rPr lang="en-CA"/>
                <a:t>Quantum 7, 1073 (2023).</a:t>
              </a:r>
              <a:endParaRPr lang="en-US"/>
            </a:p>
          </p:txBody>
        </p:sp>
      </p:grpSp>
      <p:grpSp>
        <p:nvGrpSpPr>
          <p:cNvPr id="20" name="Group 19">
            <a:extLst>
              <a:ext uri="{FF2B5EF4-FFF2-40B4-BE49-F238E27FC236}">
                <a16:creationId xmlns:a16="http://schemas.microsoft.com/office/drawing/2014/main" id="{BF965187-41C7-E9A0-0B77-F46769FF1E58}"/>
              </a:ext>
            </a:extLst>
          </p:cNvPr>
          <p:cNvGrpSpPr/>
          <p:nvPr/>
        </p:nvGrpSpPr>
        <p:grpSpPr>
          <a:xfrm>
            <a:off x="122379" y="1125947"/>
            <a:ext cx="7772400" cy="861963"/>
            <a:chOff x="122380" y="1280978"/>
            <a:chExt cx="7772400" cy="861963"/>
          </a:xfrm>
        </p:grpSpPr>
        <p:pic>
          <p:nvPicPr>
            <p:cNvPr id="7" name="Picture 6">
              <a:extLst>
                <a:ext uri="{FF2B5EF4-FFF2-40B4-BE49-F238E27FC236}">
                  <a16:creationId xmlns:a16="http://schemas.microsoft.com/office/drawing/2014/main" id="{634DAE2E-B3E9-89C7-765E-90A09C1461F1}"/>
                </a:ext>
              </a:extLst>
            </p:cNvPr>
            <p:cNvPicPr>
              <a:picLocks noChangeAspect="1"/>
            </p:cNvPicPr>
            <p:nvPr/>
          </p:nvPicPr>
          <p:blipFill>
            <a:blip/>
            <a:stretch>
              <a:fillRect/>
            </a:stretch>
          </p:blipFill>
          <p:spPr>
            <a:xfrm>
              <a:off x="122380" y="1280978"/>
              <a:ext cx="7772400" cy="677297"/>
            </a:xfrm>
            <a:prstGeom prst="rect">
              <a:avLst/>
            </a:prstGeom>
          </p:spPr>
        </p:pic>
        <p:sp>
          <p:nvSpPr>
            <p:cNvPr id="5" name="TextBox 4">
              <a:extLst>
                <a:ext uri="{FF2B5EF4-FFF2-40B4-BE49-F238E27FC236}">
                  <a16:creationId xmlns:a16="http://schemas.microsoft.com/office/drawing/2014/main" id="{8596EEA3-CD95-F989-BF0F-B60CF6EC00AE}"/>
                </a:ext>
              </a:extLst>
            </p:cNvPr>
            <p:cNvSpPr txBox="1"/>
            <p:nvPr/>
          </p:nvSpPr>
          <p:spPr>
            <a:xfrm>
              <a:off x="3798053" y="1773609"/>
              <a:ext cx="3547175" cy="369332"/>
            </a:xfrm>
            <a:prstGeom prst="rect">
              <a:avLst/>
            </a:prstGeom>
            <a:noFill/>
          </p:spPr>
          <p:txBody>
            <a:bodyPr wrap="square">
              <a:spAutoFit/>
            </a:bodyPr>
            <a:lstStyle/>
            <a:p>
              <a:r>
                <a:rPr lang="en-CA" i="1"/>
                <a:t>Chem. Rev.</a:t>
              </a:r>
              <a:r>
                <a:rPr lang="en-CA"/>
                <a:t> 119, 19, 10856 (2019)</a:t>
              </a:r>
              <a:endParaRPr lang="en-US"/>
            </a:p>
          </p:txBody>
        </p:sp>
      </p:grpSp>
      <p:grpSp>
        <p:nvGrpSpPr>
          <p:cNvPr id="19" name="Group 18">
            <a:extLst>
              <a:ext uri="{FF2B5EF4-FFF2-40B4-BE49-F238E27FC236}">
                <a16:creationId xmlns:a16="http://schemas.microsoft.com/office/drawing/2014/main" id="{E803436D-191F-6CF7-249C-E25F1267C647}"/>
              </a:ext>
            </a:extLst>
          </p:cNvPr>
          <p:cNvGrpSpPr/>
          <p:nvPr/>
        </p:nvGrpSpPr>
        <p:grpSpPr>
          <a:xfrm>
            <a:off x="213638" y="3798234"/>
            <a:ext cx="4431536" cy="1431735"/>
            <a:chOff x="155962" y="3646069"/>
            <a:chExt cx="4431536" cy="1431735"/>
          </a:xfrm>
        </p:grpSpPr>
        <p:sp>
          <p:nvSpPr>
            <p:cNvPr id="15" name="TextBox 14">
              <a:extLst>
                <a:ext uri="{FF2B5EF4-FFF2-40B4-BE49-F238E27FC236}">
                  <a16:creationId xmlns:a16="http://schemas.microsoft.com/office/drawing/2014/main" id="{A8083C7A-A297-D547-8387-8DA6B47EB0D4}"/>
                </a:ext>
              </a:extLst>
            </p:cNvPr>
            <p:cNvSpPr txBox="1"/>
            <p:nvPr/>
          </p:nvSpPr>
          <p:spPr>
            <a:xfrm>
              <a:off x="184846" y="4708472"/>
              <a:ext cx="3346942" cy="369332"/>
            </a:xfrm>
            <a:prstGeom prst="rect">
              <a:avLst/>
            </a:prstGeom>
            <a:noFill/>
          </p:spPr>
          <p:txBody>
            <a:bodyPr wrap="none" rtlCol="0">
              <a:spAutoFit/>
            </a:bodyPr>
            <a:lstStyle/>
            <a:p>
              <a:r>
                <a:rPr lang="en-CA" i="1"/>
                <a:t>Nat Rev Phys</a:t>
              </a:r>
              <a:r>
                <a:rPr lang="en-CA"/>
                <a:t> </a:t>
              </a:r>
              <a:r>
                <a:rPr lang="en-CA" b="1"/>
                <a:t>3</a:t>
              </a:r>
              <a:r>
                <a:rPr lang="en-CA"/>
                <a:t>, 625–644 (2021).</a:t>
              </a:r>
              <a:endParaRPr lang="en-US"/>
            </a:p>
          </p:txBody>
        </p:sp>
        <p:pic>
          <p:nvPicPr>
            <p:cNvPr id="17" name="Picture 16" descr="A close-up of a name&#10;&#10;Description automatically generated">
              <a:extLst>
                <a:ext uri="{FF2B5EF4-FFF2-40B4-BE49-F238E27FC236}">
                  <a16:creationId xmlns:a16="http://schemas.microsoft.com/office/drawing/2014/main" id="{AC1982AE-9BC4-7BDE-B819-8B213D2219A1}"/>
                </a:ext>
              </a:extLst>
            </p:cNvPr>
            <p:cNvPicPr>
              <a:picLocks noChangeAspect="1"/>
            </p:cNvPicPr>
            <p:nvPr/>
          </p:nvPicPr>
          <p:blipFill>
            <a:blip r:embed="rId3"/>
            <a:stretch>
              <a:fillRect/>
            </a:stretch>
          </p:blipFill>
          <p:spPr>
            <a:xfrm>
              <a:off x="155962" y="3646069"/>
              <a:ext cx="4431536" cy="1060035"/>
            </a:xfrm>
            <a:prstGeom prst="rect">
              <a:avLst/>
            </a:prstGeom>
          </p:spPr>
        </p:pic>
      </p:grpSp>
      <p:pic>
        <p:nvPicPr>
          <p:cNvPr id="3078" name="Picture 6" descr="figure 1">
            <a:extLst>
              <a:ext uri="{FF2B5EF4-FFF2-40B4-BE49-F238E27FC236}">
                <a16:creationId xmlns:a16="http://schemas.microsoft.com/office/drawing/2014/main" id="{F5065B2D-74E9-EB1B-4EB4-C3C3513B6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569" y="2671855"/>
            <a:ext cx="4910271" cy="3684495"/>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4D974CAB-9911-B926-AC57-248FC49607DA}"/>
              </a:ext>
            </a:extLst>
          </p:cNvPr>
          <p:cNvSpPr>
            <a:spLocks noGrp="1"/>
          </p:cNvSpPr>
          <p:nvPr>
            <p:ph type="sldNum" sz="quarter" idx="12"/>
          </p:nvPr>
        </p:nvSpPr>
        <p:spPr/>
        <p:txBody>
          <a:bodyPr/>
          <a:lstStyle/>
          <a:p>
            <a:fld id="{86784891-473A-C846-92C0-48295DCA41E8}" type="slidenum">
              <a:rPr lang="en-US" smtClean="0"/>
              <a:t>3</a:t>
            </a:fld>
            <a:endParaRPr lang="en-US"/>
          </a:p>
        </p:txBody>
      </p:sp>
    </p:spTree>
    <p:extLst>
      <p:ext uri="{BB962C8B-B14F-4D97-AF65-F5344CB8AC3E}">
        <p14:creationId xmlns:p14="http://schemas.microsoft.com/office/powerpoint/2010/main" val="196814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AB08-65DD-56A3-3484-BAE84163878F}"/>
              </a:ext>
            </a:extLst>
          </p:cNvPr>
          <p:cNvSpPr>
            <a:spLocks noGrp="1"/>
          </p:cNvSpPr>
          <p:nvPr>
            <p:ph type="title"/>
          </p:nvPr>
        </p:nvSpPr>
        <p:spPr>
          <a:xfrm>
            <a:off x="205135" y="213009"/>
            <a:ext cx="1968439" cy="521510"/>
          </a:xfrm>
        </p:spPr>
        <p:txBody>
          <a:bodyPr>
            <a:normAutofit fontScale="90000"/>
          </a:bodyPr>
          <a:lstStyle/>
          <a:p>
            <a:r>
              <a:rPr lang="en-US" sz="2800"/>
              <a:t>Future Work!</a:t>
            </a:r>
          </a:p>
        </p:txBody>
      </p:sp>
      <p:sp>
        <p:nvSpPr>
          <p:cNvPr id="3" name="Content Placeholder 2">
            <a:extLst>
              <a:ext uri="{FF2B5EF4-FFF2-40B4-BE49-F238E27FC236}">
                <a16:creationId xmlns:a16="http://schemas.microsoft.com/office/drawing/2014/main" id="{5B78354F-AD8F-F681-F9D1-F2423B34D7E3}"/>
              </a:ext>
            </a:extLst>
          </p:cNvPr>
          <p:cNvSpPr>
            <a:spLocks noGrp="1"/>
          </p:cNvSpPr>
          <p:nvPr>
            <p:ph idx="1"/>
          </p:nvPr>
        </p:nvSpPr>
        <p:spPr>
          <a:xfrm>
            <a:off x="124105" y="1065212"/>
            <a:ext cx="5207000" cy="4727575"/>
          </a:xfrm>
        </p:spPr>
        <p:txBody>
          <a:bodyPr>
            <a:normAutofit/>
          </a:bodyPr>
          <a:lstStyle/>
          <a:p>
            <a:r>
              <a:rPr lang="en-US" sz="2200"/>
              <a:t>Increase credit assignment via trajectory balance.</a:t>
            </a:r>
          </a:p>
          <a:p>
            <a:pPr marL="0" indent="0">
              <a:buNone/>
            </a:pPr>
            <a:endParaRPr lang="en-US" sz="2200"/>
          </a:p>
          <a:p>
            <a:r>
              <a:rPr lang="en-US" sz="2200"/>
              <a:t>Hyperparameter optimization.</a:t>
            </a:r>
          </a:p>
          <a:p>
            <a:pPr marL="0" indent="0">
              <a:buNone/>
            </a:pPr>
            <a:endParaRPr lang="en-US" sz="2200"/>
          </a:p>
          <a:p>
            <a:r>
              <a:rPr lang="en-US" sz="2200"/>
              <a:t>Include other grouping techniques.</a:t>
            </a:r>
          </a:p>
          <a:p>
            <a:endParaRPr lang="en-US" sz="2200"/>
          </a:p>
          <a:p>
            <a:r>
              <a:rPr lang="en-US" sz="2200"/>
              <a:t>Flexibility of </a:t>
            </a:r>
            <a:r>
              <a:rPr lang="en-US" sz="2200" err="1"/>
              <a:t>GflowNets</a:t>
            </a:r>
            <a:r>
              <a:rPr lang="en-US" sz="2200"/>
              <a:t> allows its application to other resource optimization problems in Quantum Computing (Circuit design).</a:t>
            </a:r>
          </a:p>
        </p:txBody>
      </p:sp>
      <p:pic>
        <p:nvPicPr>
          <p:cNvPr id="15" name="Content Placeholder 14" descr="A close-up of a grey sphere&#10;&#10;Description automatically generated with medium confidence">
            <a:extLst>
              <a:ext uri="{FF2B5EF4-FFF2-40B4-BE49-F238E27FC236}">
                <a16:creationId xmlns:a16="http://schemas.microsoft.com/office/drawing/2014/main" id="{8CF86987-1641-7B0B-8A46-91ED8C09A2BE}"/>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5251657" y="892027"/>
            <a:ext cx="6905276" cy="3536026"/>
          </a:xfrm>
          <a:prstGeom prst="rect">
            <a:avLst/>
          </a:prstGeom>
        </p:spPr>
      </p:pic>
      <p:sp>
        <p:nvSpPr>
          <p:cNvPr id="20" name="TextBox 19">
            <a:extLst>
              <a:ext uri="{FF2B5EF4-FFF2-40B4-BE49-F238E27FC236}">
                <a16:creationId xmlns:a16="http://schemas.microsoft.com/office/drawing/2014/main" id="{0BB89E10-1F23-99C7-0C0C-CB119CAA813E}"/>
              </a:ext>
            </a:extLst>
          </p:cNvPr>
          <p:cNvSpPr txBox="1"/>
          <p:nvPr/>
        </p:nvSpPr>
        <p:spPr>
          <a:xfrm>
            <a:off x="5173340" y="1232851"/>
            <a:ext cx="690747" cy="369332"/>
          </a:xfrm>
          <a:prstGeom prst="rect">
            <a:avLst/>
          </a:prstGeom>
          <a:solidFill>
            <a:schemeClr val="bg1"/>
          </a:solidFill>
        </p:spPr>
        <p:txBody>
          <a:bodyPr wrap="square" rtlCol="0">
            <a:spAutoFit/>
          </a:bodyPr>
          <a:lstStyle/>
          <a:p>
            <a:r>
              <a:rPr lang="en-US"/>
              <a:t>BeH</a:t>
            </a:r>
            <a:r>
              <a:rPr lang="en-US" baseline="-25000"/>
              <a:t>2</a:t>
            </a:r>
          </a:p>
        </p:txBody>
      </p:sp>
      <p:sp>
        <p:nvSpPr>
          <p:cNvPr id="4" name="TextBox 3">
            <a:extLst>
              <a:ext uri="{FF2B5EF4-FFF2-40B4-BE49-F238E27FC236}">
                <a16:creationId xmlns:a16="http://schemas.microsoft.com/office/drawing/2014/main" id="{8F50F1BD-C754-D2D0-4592-DCC76071F24E}"/>
              </a:ext>
            </a:extLst>
          </p:cNvPr>
          <p:cNvSpPr txBox="1"/>
          <p:nvPr/>
        </p:nvSpPr>
        <p:spPr>
          <a:xfrm>
            <a:off x="6431905" y="4082080"/>
            <a:ext cx="4544779" cy="646331"/>
          </a:xfrm>
          <a:prstGeom prst="rect">
            <a:avLst/>
          </a:prstGeom>
          <a:noFill/>
        </p:spPr>
        <p:txBody>
          <a:bodyPr wrap="square" rtlCol="0">
            <a:spAutoFit/>
          </a:bodyPr>
          <a:lstStyle/>
          <a:p>
            <a:pPr algn="ctr"/>
            <a:r>
              <a:rPr lang="en-US"/>
              <a:t>Small changes in grouping produce large changes in measurement estimate</a:t>
            </a:r>
          </a:p>
        </p:txBody>
      </p:sp>
      <p:pic>
        <p:nvPicPr>
          <p:cNvPr id="5" name="Picture 4">
            <a:extLst>
              <a:ext uri="{FF2B5EF4-FFF2-40B4-BE49-F238E27FC236}">
                <a16:creationId xmlns:a16="http://schemas.microsoft.com/office/drawing/2014/main" id="{8288FB79-E772-AE8E-2380-0D6B03997FAB}"/>
              </a:ext>
            </a:extLst>
          </p:cNvPr>
          <p:cNvPicPr>
            <a:picLocks noChangeAspect="1"/>
          </p:cNvPicPr>
          <p:nvPr/>
        </p:nvPicPr>
        <p:blipFill>
          <a:blip r:embed="rId2"/>
          <a:stretch>
            <a:fillRect/>
          </a:stretch>
        </p:blipFill>
        <p:spPr>
          <a:xfrm>
            <a:off x="5805349" y="5465241"/>
            <a:ext cx="5207000" cy="990600"/>
          </a:xfrm>
          <a:prstGeom prst="rect">
            <a:avLst/>
          </a:prstGeom>
        </p:spPr>
      </p:pic>
      <p:sp>
        <p:nvSpPr>
          <p:cNvPr id="6" name="Rectangle 5">
            <a:extLst>
              <a:ext uri="{FF2B5EF4-FFF2-40B4-BE49-F238E27FC236}">
                <a16:creationId xmlns:a16="http://schemas.microsoft.com/office/drawing/2014/main" id="{3A645B94-9E19-2245-5066-92D213B970F3}"/>
              </a:ext>
            </a:extLst>
          </p:cNvPr>
          <p:cNvSpPr/>
          <p:nvPr/>
        </p:nvSpPr>
        <p:spPr>
          <a:xfrm>
            <a:off x="8934137" y="5381972"/>
            <a:ext cx="2166079" cy="861934"/>
          </a:xfrm>
          <a:prstGeom prst="rect">
            <a:avLst/>
          </a:prstGeom>
          <a:solidFill>
            <a:srgbClr val="156082">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ster with solid fill">
            <a:extLst>
              <a:ext uri="{FF2B5EF4-FFF2-40B4-BE49-F238E27FC236}">
                <a16:creationId xmlns:a16="http://schemas.microsoft.com/office/drawing/2014/main" id="{50B659D0-8D43-26A5-0BEF-09D0CE5AD611}"/>
              </a:ext>
            </a:extLst>
          </p:cNvPr>
          <p:cNvPicPr>
            <a:picLocks noChangeAspect="1"/>
          </p:cNvPicPr>
          <p:nvPr/>
        </p:nvPicPr>
        <p:blipFill>
          <a:blip r:embed="rId4">
            <a:extLst>
              <a:ext uri="{96DAC541-7B7A-43D3-8B79-37D633B846F1}">
                <asvg:svgBlip xmlns:asvg="http://schemas.microsoft.com/office/drawing/2016/SVG/main"/>
              </a:ext>
            </a:extLst>
          </a:blip>
          <a:stretch>
            <a:fillRect/>
          </a:stretch>
        </p:blipFill>
        <p:spPr>
          <a:xfrm>
            <a:off x="11012349" y="4828840"/>
            <a:ext cx="914400" cy="914400"/>
          </a:xfrm>
          <a:prstGeom prst="rect">
            <a:avLst/>
          </a:prstGeom>
        </p:spPr>
      </p:pic>
    </p:spTree>
    <p:extLst>
      <p:ext uri="{BB962C8B-B14F-4D97-AF65-F5344CB8AC3E}">
        <p14:creationId xmlns:p14="http://schemas.microsoft.com/office/powerpoint/2010/main" val="201642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03332F-B40A-F11D-213C-0929259D44BA}"/>
              </a:ext>
            </a:extLst>
          </p:cNvPr>
          <p:cNvSpPr txBox="1"/>
          <p:nvPr/>
        </p:nvSpPr>
        <p:spPr>
          <a:xfrm>
            <a:off x="8886643" y="5501733"/>
            <a:ext cx="2331407" cy="1200329"/>
          </a:xfrm>
          <a:prstGeom prst="rect">
            <a:avLst/>
          </a:prstGeom>
          <a:noFill/>
        </p:spPr>
        <p:txBody>
          <a:bodyPr wrap="none" rtlCol="0">
            <a:spAutoFit/>
          </a:bodyPr>
          <a:lstStyle/>
          <a:p>
            <a:r>
              <a:rPr lang="en-CA" sz="3600" noProof="0" dirty="0"/>
              <a:t>Thank you!</a:t>
            </a:r>
          </a:p>
          <a:p>
            <a:r>
              <a:rPr lang="en-CA" sz="3600" noProof="0" dirty="0"/>
              <a:t>Gracias!</a:t>
            </a:r>
          </a:p>
        </p:txBody>
      </p:sp>
      <p:sp>
        <p:nvSpPr>
          <p:cNvPr id="9" name="TextBox 8">
            <a:extLst>
              <a:ext uri="{FF2B5EF4-FFF2-40B4-BE49-F238E27FC236}">
                <a16:creationId xmlns:a16="http://schemas.microsoft.com/office/drawing/2014/main" id="{E93E9515-62AD-1B02-0A43-8C243F46C0F8}"/>
              </a:ext>
            </a:extLst>
          </p:cNvPr>
          <p:cNvSpPr txBox="1"/>
          <p:nvPr/>
        </p:nvSpPr>
        <p:spPr>
          <a:xfrm>
            <a:off x="333869" y="5520055"/>
            <a:ext cx="1576072" cy="369332"/>
          </a:xfrm>
          <a:prstGeom prst="rect">
            <a:avLst/>
          </a:prstGeom>
          <a:noFill/>
        </p:spPr>
        <p:txBody>
          <a:bodyPr wrap="none" rtlCol="0">
            <a:spAutoFit/>
          </a:bodyPr>
          <a:lstStyle/>
          <a:p>
            <a:r>
              <a:rPr lang="en-CA" noProof="0" dirty="0">
                <a:solidFill>
                  <a:schemeClr val="bg1"/>
                </a:solidFill>
              </a:rPr>
              <a:t>Summer 2024</a:t>
            </a:r>
          </a:p>
        </p:txBody>
      </p:sp>
      <p:pic>
        <p:nvPicPr>
          <p:cNvPr id="5122" name="Picture 2" descr="Natural Sciences and Engineering Research Council - Wikipedia">
            <a:hlinkClick r:id="rId3"/>
            <a:extLst>
              <a:ext uri="{FF2B5EF4-FFF2-40B4-BE49-F238E27FC236}">
                <a16:creationId xmlns:a16="http://schemas.microsoft.com/office/drawing/2014/main" id="{C1B3B1EA-A802-D342-29F0-0C2195702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2882" y="4031297"/>
            <a:ext cx="2006627" cy="8599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lease sign in | CCDB">
            <a:hlinkClick r:id="rId5"/>
            <a:extLst>
              <a:ext uri="{FF2B5EF4-FFF2-40B4-BE49-F238E27FC236}">
                <a16:creationId xmlns:a16="http://schemas.microsoft.com/office/drawing/2014/main" id="{59F0EA94-726D-FF23-8AD6-718A192861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3024"/>
          <a:stretch/>
        </p:blipFill>
        <p:spPr bwMode="auto">
          <a:xfrm>
            <a:off x="8682882" y="3402273"/>
            <a:ext cx="2552129" cy="5673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4B215E-62DF-5070-1712-7863DEA5DEA2}"/>
              </a:ext>
            </a:extLst>
          </p:cNvPr>
          <p:cNvSpPr txBox="1"/>
          <p:nvPr/>
        </p:nvSpPr>
        <p:spPr>
          <a:xfrm>
            <a:off x="8682882" y="2747584"/>
            <a:ext cx="1075103" cy="369332"/>
          </a:xfrm>
          <a:prstGeom prst="rect">
            <a:avLst/>
          </a:prstGeom>
          <a:noFill/>
        </p:spPr>
        <p:txBody>
          <a:bodyPr wrap="none" rtlCol="0">
            <a:spAutoFit/>
          </a:bodyPr>
          <a:lstStyle/>
          <a:p>
            <a:r>
              <a:rPr lang="en-CA" b="1" noProof="0" dirty="0">
                <a:latin typeface="+mj-lt"/>
              </a:rPr>
              <a:t>Sponsors</a:t>
            </a:r>
          </a:p>
        </p:txBody>
      </p:sp>
      <p:pic>
        <p:nvPicPr>
          <p:cNvPr id="20" name="Picture 19" descr="A person posing for a selfie&#10;&#10;Description automatically generated">
            <a:extLst>
              <a:ext uri="{FF2B5EF4-FFF2-40B4-BE49-F238E27FC236}">
                <a16:creationId xmlns:a16="http://schemas.microsoft.com/office/drawing/2014/main" id="{FAAB9673-47D2-0E2E-E6F1-3D1E76365A68}"/>
              </a:ext>
            </a:extLst>
          </p:cNvPr>
          <p:cNvPicPr>
            <a:picLocks noChangeAspect="1"/>
          </p:cNvPicPr>
          <p:nvPr/>
        </p:nvPicPr>
        <p:blipFill>
          <a:blip r:embed="rId7"/>
          <a:stretch>
            <a:fillRect/>
          </a:stretch>
        </p:blipFill>
        <p:spPr>
          <a:xfrm rot="5400000">
            <a:off x="10527247" y="237822"/>
            <a:ext cx="1902575" cy="1426931"/>
          </a:xfrm>
          <a:prstGeom prst="rect">
            <a:avLst/>
          </a:prstGeom>
        </p:spPr>
      </p:pic>
      <p:sp>
        <p:nvSpPr>
          <p:cNvPr id="21" name="TextBox 20">
            <a:extLst>
              <a:ext uri="{FF2B5EF4-FFF2-40B4-BE49-F238E27FC236}">
                <a16:creationId xmlns:a16="http://schemas.microsoft.com/office/drawing/2014/main" id="{216A597B-909C-8036-76E6-C058F42BA252}"/>
              </a:ext>
            </a:extLst>
          </p:cNvPr>
          <p:cNvSpPr txBox="1"/>
          <p:nvPr/>
        </p:nvSpPr>
        <p:spPr>
          <a:xfrm>
            <a:off x="10793090" y="2009255"/>
            <a:ext cx="1370888" cy="369332"/>
          </a:xfrm>
          <a:prstGeom prst="rect">
            <a:avLst/>
          </a:prstGeom>
          <a:noFill/>
        </p:spPr>
        <p:txBody>
          <a:bodyPr wrap="none" rtlCol="0">
            <a:spAutoFit/>
          </a:bodyPr>
          <a:lstStyle/>
          <a:p>
            <a:r>
              <a:rPr lang="en-CA" noProof="0" dirty="0"/>
              <a:t>Jun (@ Mila)</a:t>
            </a:r>
          </a:p>
        </p:txBody>
      </p:sp>
      <p:pic>
        <p:nvPicPr>
          <p:cNvPr id="4" name="Picture 3" descr="A group of people standing around a table with a cake&#10;&#10;AI-generated content may be incorrect.">
            <a:extLst>
              <a:ext uri="{FF2B5EF4-FFF2-40B4-BE49-F238E27FC236}">
                <a16:creationId xmlns:a16="http://schemas.microsoft.com/office/drawing/2014/main" id="{032F02E5-CD62-F443-150C-BE6598F5DF5F}"/>
              </a:ext>
            </a:extLst>
          </p:cNvPr>
          <p:cNvPicPr>
            <a:picLocks noChangeAspect="1"/>
          </p:cNvPicPr>
          <p:nvPr/>
        </p:nvPicPr>
        <p:blipFill>
          <a:blip r:embed="rId8">
            <a:extLst>
              <a:ext uri="{28A0092B-C50C-407E-A947-70E740481C1C}">
                <a14:useLocalDpi xmlns:a14="http://schemas.microsoft.com/office/drawing/2010/main" val="0"/>
              </a:ext>
            </a:extLst>
          </a:blip>
          <a:srcRect l="13808" r="20458" b="35902"/>
          <a:stretch/>
        </p:blipFill>
        <p:spPr>
          <a:xfrm>
            <a:off x="-16184" y="2233866"/>
            <a:ext cx="8474851" cy="4648410"/>
          </a:xfrm>
          <a:prstGeom prst="rect">
            <a:avLst/>
          </a:prstGeom>
        </p:spPr>
      </p:pic>
      <p:pic>
        <p:nvPicPr>
          <p:cNvPr id="7" name="Picture 6" descr="A blue and white logo&#10;&#10;Description automatically generated">
            <a:extLst>
              <a:ext uri="{FF2B5EF4-FFF2-40B4-BE49-F238E27FC236}">
                <a16:creationId xmlns:a16="http://schemas.microsoft.com/office/drawing/2014/main" id="{2FB95B77-0D78-B580-8772-8BB50A389F5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3251"/>
          <a:stretch/>
        </p:blipFill>
        <p:spPr>
          <a:xfrm>
            <a:off x="0" y="84659"/>
            <a:ext cx="4289821" cy="2043546"/>
          </a:xfrm>
          <a:prstGeom prst="rect">
            <a:avLst/>
          </a:prstGeom>
        </p:spPr>
      </p:pic>
      <p:sp>
        <p:nvSpPr>
          <p:cNvPr id="12" name="Slide Number Placeholder 11">
            <a:extLst>
              <a:ext uri="{FF2B5EF4-FFF2-40B4-BE49-F238E27FC236}">
                <a16:creationId xmlns:a16="http://schemas.microsoft.com/office/drawing/2014/main" id="{665DE51F-1EAA-3B0A-57A8-E1BC89855040}"/>
              </a:ext>
            </a:extLst>
          </p:cNvPr>
          <p:cNvSpPr>
            <a:spLocks noGrp="1"/>
          </p:cNvSpPr>
          <p:nvPr>
            <p:ph type="sldNum" sz="quarter" idx="12"/>
          </p:nvPr>
        </p:nvSpPr>
        <p:spPr/>
        <p:txBody>
          <a:bodyPr/>
          <a:lstStyle/>
          <a:p>
            <a:fld id="{D446A61A-06B7-4063-ADAD-EA45A01BC120}" type="slidenum">
              <a:rPr lang="es-MX" smtClean="0"/>
              <a:t>31</a:t>
            </a:fld>
            <a:endParaRPr lang="es-MX"/>
          </a:p>
        </p:txBody>
      </p:sp>
      <p:pic>
        <p:nvPicPr>
          <p:cNvPr id="2" name="Picture 1" descr="A black background with white arrows&#10;&#10;AI-generated content may be incorrect.">
            <a:extLst>
              <a:ext uri="{FF2B5EF4-FFF2-40B4-BE49-F238E27FC236}">
                <a16:creationId xmlns:a16="http://schemas.microsoft.com/office/drawing/2014/main" id="{700853C0-3992-4BEF-381A-4B6616E0CBE8}"/>
              </a:ext>
            </a:extLst>
          </p:cNvPr>
          <p:cNvPicPr>
            <a:picLocks noChangeAspect="1"/>
          </p:cNvPicPr>
          <p:nvPr/>
        </p:nvPicPr>
        <p:blipFill>
          <a:blip r:embed="rId11"/>
          <a:stretch>
            <a:fillRect/>
          </a:stretch>
        </p:blipFill>
        <p:spPr>
          <a:xfrm>
            <a:off x="5854687" y="-123140"/>
            <a:ext cx="2419227" cy="2459182"/>
          </a:xfrm>
          <a:prstGeom prst="rect">
            <a:avLst/>
          </a:prstGeom>
        </p:spPr>
      </p:pic>
      <p:pic>
        <p:nvPicPr>
          <p:cNvPr id="3" name="Picture 6" descr="Mitacs Media Kit: Resources for Media and PR - Mitacs">
            <a:hlinkClick r:id="rId12"/>
            <a:extLst>
              <a:ext uri="{FF2B5EF4-FFF2-40B4-BE49-F238E27FC236}">
                <a16:creationId xmlns:a16="http://schemas.microsoft.com/office/drawing/2014/main" id="{EF97C08E-98BD-223D-0E3B-2CC6F0E6E3B3}"/>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886643" y="4952926"/>
            <a:ext cx="2798928" cy="57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260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AD53-89F6-0C08-A236-A098E8F83E10}"/>
              </a:ext>
            </a:extLst>
          </p:cNvPr>
          <p:cNvSpPr>
            <a:spLocks noGrp="1"/>
          </p:cNvSpPr>
          <p:nvPr>
            <p:ph type="title"/>
          </p:nvPr>
        </p:nvSpPr>
        <p:spPr/>
        <p:txBody>
          <a:bodyPr/>
          <a:lstStyle/>
          <a:p>
            <a:r>
              <a:rPr lang="en-US" dirty="0"/>
              <a:t>Tutorial Content</a:t>
            </a:r>
          </a:p>
        </p:txBody>
      </p:sp>
      <p:sp>
        <p:nvSpPr>
          <p:cNvPr id="3" name="Content Placeholder 2">
            <a:extLst>
              <a:ext uri="{FF2B5EF4-FFF2-40B4-BE49-F238E27FC236}">
                <a16:creationId xmlns:a16="http://schemas.microsoft.com/office/drawing/2014/main" id="{C2F1E2D9-4701-2A4C-288B-2713F01461B1}"/>
              </a:ext>
            </a:extLst>
          </p:cNvPr>
          <p:cNvSpPr>
            <a:spLocks noGrp="1"/>
          </p:cNvSpPr>
          <p:nvPr>
            <p:ph idx="1"/>
          </p:nvPr>
        </p:nvSpPr>
        <p:spPr>
          <a:xfrm>
            <a:off x="174321" y="1562578"/>
            <a:ext cx="10515600" cy="4351338"/>
          </a:xfrm>
        </p:spPr>
        <p:txBody>
          <a:bodyPr vert="horz" lIns="91440" tIns="45720" rIns="91440" bIns="45720" rtlCol="0" anchor="t">
            <a:normAutofit/>
          </a:bodyPr>
          <a:lstStyle/>
          <a:p>
            <a:r>
              <a:rPr lang="en-US" dirty="0"/>
              <a:t>Mapping electronic structure to qubit space. (Fast review)</a:t>
            </a:r>
          </a:p>
          <a:p>
            <a:r>
              <a:rPr lang="en-US" dirty="0"/>
              <a:t>Bayesian Optimization </a:t>
            </a:r>
          </a:p>
          <a:p>
            <a:r>
              <a:rPr lang="en-US" dirty="0"/>
              <a:t>Measurement problem</a:t>
            </a:r>
          </a:p>
          <a:p>
            <a:r>
              <a:rPr lang="en-US" dirty="0"/>
              <a:t>Graph representation of Hamiltonians</a:t>
            </a:r>
          </a:p>
          <a:p>
            <a:r>
              <a:rPr lang="en-US" dirty="0"/>
              <a:t>Partitioning schemes (LF, RLF, </a:t>
            </a:r>
            <a:r>
              <a:rPr lang="en-US" dirty="0" err="1"/>
              <a:t>etc</a:t>
            </a:r>
            <a:r>
              <a:rPr lang="en-US" dirty="0"/>
              <a:t>)</a:t>
            </a:r>
          </a:p>
          <a:p>
            <a:r>
              <a:rPr lang="en-US" dirty="0" err="1"/>
              <a:t>GFlowNet</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612129-B968-137E-B655-71B8B35F7F60}"/>
              </a:ext>
            </a:extLst>
          </p:cNvPr>
          <p:cNvSpPr>
            <a:spLocks noGrp="1"/>
          </p:cNvSpPr>
          <p:nvPr>
            <p:ph type="sldNum" sz="quarter" idx="12"/>
          </p:nvPr>
        </p:nvSpPr>
        <p:spPr/>
        <p:txBody>
          <a:bodyPr/>
          <a:lstStyle/>
          <a:p>
            <a:fld id="{86784891-473A-C846-92C0-48295DCA41E8}" type="slidenum">
              <a:rPr lang="en-US" smtClean="0"/>
              <a:t>32</a:t>
            </a:fld>
            <a:endParaRPr lang="en-US"/>
          </a:p>
        </p:txBody>
      </p:sp>
      <p:pic>
        <p:nvPicPr>
          <p:cNvPr id="6" name="Picture 5" descr="A qr code on a white background&#10;&#10;AI-generated content may be incorrect.">
            <a:extLst>
              <a:ext uri="{FF2B5EF4-FFF2-40B4-BE49-F238E27FC236}">
                <a16:creationId xmlns:a16="http://schemas.microsoft.com/office/drawing/2014/main" id="{1C601CB9-2212-8EDE-2970-A1D51B6F7539}"/>
              </a:ext>
            </a:extLst>
          </p:cNvPr>
          <p:cNvPicPr>
            <a:picLocks noChangeAspect="1"/>
          </p:cNvPicPr>
          <p:nvPr/>
        </p:nvPicPr>
        <p:blipFill>
          <a:blip r:embed="rId2"/>
          <a:stretch>
            <a:fillRect/>
          </a:stretch>
        </p:blipFill>
        <p:spPr>
          <a:xfrm>
            <a:off x="7073476" y="2221175"/>
            <a:ext cx="3074247" cy="3074247"/>
          </a:xfrm>
          <a:prstGeom prst="rect">
            <a:avLst/>
          </a:prstGeom>
        </p:spPr>
      </p:pic>
      <p:sp>
        <p:nvSpPr>
          <p:cNvPr id="7" name="TextBox 6">
            <a:extLst>
              <a:ext uri="{FF2B5EF4-FFF2-40B4-BE49-F238E27FC236}">
                <a16:creationId xmlns:a16="http://schemas.microsoft.com/office/drawing/2014/main" id="{163E5F7D-6071-D719-D6A5-BF777DAF209A}"/>
              </a:ext>
            </a:extLst>
          </p:cNvPr>
          <p:cNvSpPr txBox="1"/>
          <p:nvPr/>
        </p:nvSpPr>
        <p:spPr>
          <a:xfrm>
            <a:off x="5054252" y="5553190"/>
            <a:ext cx="6862969" cy="369332"/>
          </a:xfrm>
          <a:prstGeom prst="rect">
            <a:avLst/>
          </a:prstGeom>
          <a:noFill/>
        </p:spPr>
        <p:txBody>
          <a:bodyPr wrap="none" rtlCol="0">
            <a:spAutoFit/>
          </a:bodyPr>
          <a:lstStyle/>
          <a:p>
            <a:r>
              <a:rPr lang="en-US" dirty="0"/>
              <a:t>https://</a:t>
            </a:r>
            <a:r>
              <a:rPr lang="en-US" dirty="0" err="1"/>
              <a:t>github.com</a:t>
            </a:r>
            <a:r>
              <a:rPr lang="en-US" dirty="0"/>
              <a:t>/</a:t>
            </a:r>
            <a:r>
              <a:rPr lang="en-US" dirty="0" err="1"/>
              <a:t>ChemAI</a:t>
            </a:r>
            <a:r>
              <a:rPr lang="en-US" dirty="0"/>
              <a:t>-Lab/QSciTech-QuantumBC-CMC-2025</a:t>
            </a:r>
          </a:p>
        </p:txBody>
      </p:sp>
    </p:spTree>
    <p:extLst>
      <p:ext uri="{BB962C8B-B14F-4D97-AF65-F5344CB8AC3E}">
        <p14:creationId xmlns:p14="http://schemas.microsoft.com/office/powerpoint/2010/main" val="4046887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057BA-11B6-8189-B660-A1B75028BB5E}"/>
              </a:ext>
            </a:extLst>
          </p:cNvPr>
          <p:cNvSpPr txBox="1"/>
          <p:nvPr/>
        </p:nvSpPr>
        <p:spPr>
          <a:xfrm>
            <a:off x="332285" y="275779"/>
            <a:ext cx="3945055" cy="461665"/>
          </a:xfrm>
          <a:prstGeom prst="rect">
            <a:avLst/>
          </a:prstGeom>
          <a:noFill/>
        </p:spPr>
        <p:txBody>
          <a:bodyPr wrap="none" rtlCol="0">
            <a:spAutoFit/>
          </a:bodyPr>
          <a:lstStyle/>
          <a:p>
            <a:pPr algn="ctr"/>
            <a:r>
              <a:rPr lang="en-US" sz="2400" b="1" dirty="0">
                <a:latin typeface="+mj-lt"/>
              </a:rPr>
              <a:t>Electronic structure problem</a:t>
            </a:r>
          </a:p>
        </p:txBody>
      </p:sp>
      <p:pic>
        <p:nvPicPr>
          <p:cNvPr id="4" name="Content Placeholder 4" descr="A black background with a black square&#10;&#10;Description automatically generated with medium confidence">
            <a:extLst>
              <a:ext uri="{FF2B5EF4-FFF2-40B4-BE49-F238E27FC236}">
                <a16:creationId xmlns:a16="http://schemas.microsoft.com/office/drawing/2014/main" id="{6D7A2F51-63E5-6BA5-CA0B-A5B558BEA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00" y="1053923"/>
            <a:ext cx="4874661" cy="720074"/>
          </a:xfrm>
          <a:prstGeom prst="rect">
            <a:avLst/>
          </a:prstGeom>
        </p:spPr>
      </p:pic>
      <p:pic>
        <p:nvPicPr>
          <p:cNvPr id="9" name="Picture 8" descr="A black background with blue and white text&#10;&#10;Description automatically generated">
            <a:extLst>
              <a:ext uri="{FF2B5EF4-FFF2-40B4-BE49-F238E27FC236}">
                <a16:creationId xmlns:a16="http://schemas.microsoft.com/office/drawing/2014/main" id="{59B73AEE-D2C0-C326-4F22-96640ED5488C}"/>
              </a:ext>
            </a:extLst>
          </p:cNvPr>
          <p:cNvPicPr>
            <a:picLocks noChangeAspect="1"/>
          </p:cNvPicPr>
          <p:nvPr/>
        </p:nvPicPr>
        <p:blipFill>
          <a:blip r:embed="rId3"/>
          <a:stretch>
            <a:fillRect/>
          </a:stretch>
        </p:blipFill>
        <p:spPr>
          <a:xfrm>
            <a:off x="1292835" y="2487476"/>
            <a:ext cx="2603424" cy="3530067"/>
          </a:xfrm>
          <a:prstGeom prst="rect">
            <a:avLst/>
          </a:prstGeom>
        </p:spPr>
      </p:pic>
      <p:pic>
        <p:nvPicPr>
          <p:cNvPr id="11" name="Picture 10" descr="A screen shot of a math diagram&#10;&#10;Description automatically generated">
            <a:extLst>
              <a:ext uri="{FF2B5EF4-FFF2-40B4-BE49-F238E27FC236}">
                <a16:creationId xmlns:a16="http://schemas.microsoft.com/office/drawing/2014/main" id="{45DF2F7C-FD7A-3C83-3315-BBD31E719C4A}"/>
              </a:ext>
            </a:extLst>
          </p:cNvPr>
          <p:cNvPicPr>
            <a:picLocks noChangeAspect="1"/>
          </p:cNvPicPr>
          <p:nvPr/>
        </p:nvPicPr>
        <p:blipFill>
          <a:blip r:embed="rId4"/>
          <a:stretch>
            <a:fillRect/>
          </a:stretch>
        </p:blipFill>
        <p:spPr>
          <a:xfrm>
            <a:off x="7279665" y="2258343"/>
            <a:ext cx="3619500" cy="375920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51A9DF29-9035-C327-7CA7-0A1FAAA9A28A}"/>
              </a:ext>
            </a:extLst>
          </p:cNvPr>
          <p:cNvPicPr>
            <a:picLocks noChangeAspect="1"/>
          </p:cNvPicPr>
          <p:nvPr/>
        </p:nvPicPr>
        <p:blipFill>
          <a:blip r:embed="rId5">
            <a:extLst>
              <a:ext uri="{28A0092B-C50C-407E-A947-70E740481C1C}">
                <a14:useLocalDpi xmlns:a14="http://schemas.microsoft.com/office/drawing/2010/main" val="0"/>
              </a:ext>
            </a:extLst>
          </a:blip>
          <a:srcRect r="73355"/>
          <a:stretch/>
        </p:blipFill>
        <p:spPr>
          <a:xfrm>
            <a:off x="7279665" y="956493"/>
            <a:ext cx="1864233" cy="914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A black background with a black square&#10;&#10;Description automatically generated with medium confidence">
            <a:extLst>
              <a:ext uri="{FF2B5EF4-FFF2-40B4-BE49-F238E27FC236}">
                <a16:creationId xmlns:a16="http://schemas.microsoft.com/office/drawing/2014/main" id="{9D4FB99A-A940-E97F-B353-1E736BA71E17}"/>
              </a:ext>
            </a:extLst>
          </p:cNvPr>
          <p:cNvPicPr>
            <a:picLocks noChangeAspect="1"/>
          </p:cNvPicPr>
          <p:nvPr/>
        </p:nvPicPr>
        <p:blipFill>
          <a:blip r:embed="rId5">
            <a:extLst>
              <a:ext uri="{28A0092B-C50C-407E-A947-70E740481C1C}">
                <a14:useLocalDpi xmlns:a14="http://schemas.microsoft.com/office/drawing/2010/main" val="0"/>
              </a:ext>
            </a:extLst>
          </a:blip>
          <a:srcRect l="30923"/>
          <a:stretch/>
        </p:blipFill>
        <p:spPr>
          <a:xfrm>
            <a:off x="9329877" y="1773997"/>
            <a:ext cx="2799325" cy="529940"/>
          </a:xfrm>
          <a:prstGeom prst="rect">
            <a:avLst/>
          </a:prstGeom>
        </p:spPr>
      </p:pic>
      <p:sp>
        <p:nvSpPr>
          <p:cNvPr id="14" name="TextBox 13">
            <a:extLst>
              <a:ext uri="{FF2B5EF4-FFF2-40B4-BE49-F238E27FC236}">
                <a16:creationId xmlns:a16="http://schemas.microsoft.com/office/drawing/2014/main" id="{01E115B1-4391-B893-7194-35C490306546}"/>
              </a:ext>
            </a:extLst>
          </p:cNvPr>
          <p:cNvSpPr txBox="1"/>
          <p:nvPr/>
        </p:nvSpPr>
        <p:spPr>
          <a:xfrm>
            <a:off x="10097146" y="1432440"/>
            <a:ext cx="1390637" cy="369332"/>
          </a:xfrm>
          <a:prstGeom prst="rect">
            <a:avLst/>
          </a:prstGeom>
          <a:noFill/>
        </p:spPr>
        <p:txBody>
          <a:bodyPr wrap="none" rtlCol="0">
            <a:spAutoFit/>
          </a:bodyPr>
          <a:lstStyle/>
          <a:p>
            <a:r>
              <a:rPr lang="en-US"/>
              <a:t>Pauli strings</a:t>
            </a:r>
          </a:p>
        </p:txBody>
      </p:sp>
      <p:sp>
        <p:nvSpPr>
          <p:cNvPr id="17" name="Arrow: Down 23">
            <a:extLst>
              <a:ext uri="{FF2B5EF4-FFF2-40B4-BE49-F238E27FC236}">
                <a16:creationId xmlns:a16="http://schemas.microsoft.com/office/drawing/2014/main" id="{FB214E02-748B-C1E9-3DEA-255342A78771}"/>
              </a:ext>
            </a:extLst>
          </p:cNvPr>
          <p:cNvSpPr/>
          <p:nvPr/>
        </p:nvSpPr>
        <p:spPr>
          <a:xfrm rot="16200000">
            <a:off x="4810433" y="3228612"/>
            <a:ext cx="752475" cy="18186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32C6BF7-40C2-B96E-45DD-362621CA0EE4}"/>
              </a:ext>
            </a:extLst>
          </p:cNvPr>
          <p:cNvSpPr txBox="1"/>
          <p:nvPr/>
        </p:nvSpPr>
        <p:spPr>
          <a:xfrm>
            <a:off x="3910406" y="3336179"/>
            <a:ext cx="2777427" cy="369332"/>
          </a:xfrm>
          <a:prstGeom prst="rect">
            <a:avLst/>
          </a:prstGeom>
          <a:noFill/>
        </p:spPr>
        <p:txBody>
          <a:bodyPr wrap="none" rtlCol="0">
            <a:spAutoFit/>
          </a:bodyPr>
          <a:lstStyle/>
          <a:p>
            <a:r>
              <a:rPr lang="en-US"/>
              <a:t>Fermion to Qubit mapping</a:t>
            </a:r>
          </a:p>
        </p:txBody>
      </p:sp>
      <p:sp>
        <p:nvSpPr>
          <p:cNvPr id="20" name="TextBox 19">
            <a:extLst>
              <a:ext uri="{FF2B5EF4-FFF2-40B4-BE49-F238E27FC236}">
                <a16:creationId xmlns:a16="http://schemas.microsoft.com/office/drawing/2014/main" id="{85EC5318-4A9C-4AD2-5881-4163133EF660}"/>
              </a:ext>
            </a:extLst>
          </p:cNvPr>
          <p:cNvSpPr txBox="1"/>
          <p:nvPr/>
        </p:nvSpPr>
        <p:spPr>
          <a:xfrm>
            <a:off x="4277340" y="4483655"/>
            <a:ext cx="1772288" cy="369332"/>
          </a:xfrm>
          <a:prstGeom prst="rect">
            <a:avLst/>
          </a:prstGeom>
          <a:noFill/>
        </p:spPr>
        <p:txBody>
          <a:bodyPr wrap="square">
            <a:spAutoFit/>
          </a:bodyPr>
          <a:lstStyle/>
          <a:p>
            <a:r>
              <a:rPr lang="en-US"/>
              <a:t>(Jordan-Wigner)</a:t>
            </a:r>
          </a:p>
        </p:txBody>
      </p:sp>
      <p:sp>
        <p:nvSpPr>
          <p:cNvPr id="21" name="TextBox 20">
            <a:extLst>
              <a:ext uri="{FF2B5EF4-FFF2-40B4-BE49-F238E27FC236}">
                <a16:creationId xmlns:a16="http://schemas.microsoft.com/office/drawing/2014/main" id="{0B9022FD-245A-C00D-4A04-B77DECFB854E}"/>
              </a:ext>
            </a:extLst>
          </p:cNvPr>
          <p:cNvSpPr txBox="1"/>
          <p:nvPr/>
        </p:nvSpPr>
        <p:spPr>
          <a:xfrm>
            <a:off x="7555423" y="5987018"/>
            <a:ext cx="1550746" cy="369332"/>
          </a:xfrm>
          <a:prstGeom prst="rect">
            <a:avLst/>
          </a:prstGeom>
          <a:noFill/>
        </p:spPr>
        <p:txBody>
          <a:bodyPr wrap="none" lIns="91440" tIns="45720" rIns="91440" bIns="45720" rtlCol="0" anchor="t">
            <a:spAutoFit/>
          </a:bodyPr>
          <a:lstStyle/>
          <a:p>
            <a:r>
              <a:rPr lang="en-US"/>
              <a:t>Qubits' space</a:t>
            </a:r>
          </a:p>
        </p:txBody>
      </p:sp>
      <p:sp>
        <p:nvSpPr>
          <p:cNvPr id="22" name="TextBox 21">
            <a:extLst>
              <a:ext uri="{FF2B5EF4-FFF2-40B4-BE49-F238E27FC236}">
                <a16:creationId xmlns:a16="http://schemas.microsoft.com/office/drawing/2014/main" id="{46B722DE-1EE9-520B-2500-F42A31C61A49}"/>
              </a:ext>
            </a:extLst>
          </p:cNvPr>
          <p:cNvSpPr txBox="1"/>
          <p:nvPr/>
        </p:nvSpPr>
        <p:spPr>
          <a:xfrm>
            <a:off x="1592631" y="6092923"/>
            <a:ext cx="1687963" cy="369332"/>
          </a:xfrm>
          <a:prstGeom prst="rect">
            <a:avLst/>
          </a:prstGeom>
          <a:noFill/>
        </p:spPr>
        <p:txBody>
          <a:bodyPr wrap="none" lIns="91440" tIns="45720" rIns="91440" bIns="45720" rtlCol="0" anchor="t">
            <a:spAutoFit/>
          </a:bodyPr>
          <a:lstStyle/>
          <a:p>
            <a:r>
              <a:rPr lang="en-US"/>
              <a:t>Orbitals’ space</a:t>
            </a:r>
          </a:p>
        </p:txBody>
      </p:sp>
      <p:pic>
        <p:nvPicPr>
          <p:cNvPr id="24" name="Graphic 23" descr="Monster with solid fill">
            <a:extLst>
              <a:ext uri="{FF2B5EF4-FFF2-40B4-BE49-F238E27FC236}">
                <a16:creationId xmlns:a16="http://schemas.microsoft.com/office/drawing/2014/main" id="{EA0F0B9D-39E7-0460-1B56-04129C33747A}"/>
              </a:ext>
            </a:extLst>
          </p:cNvPr>
          <p:cNvPicPr>
            <a:picLocks noChangeAspect="1"/>
          </p:cNvPicPr>
          <p:nvPr/>
        </p:nvPicPr>
        <p:blipFill>
          <a:blip r:embed="rId6">
            <a:extLst>
              <a:ext uri="{96DAC541-7B7A-43D3-8B79-37D633B846F1}">
                <asvg:svgBlip xmlns:asvg="http://schemas.microsoft.com/office/drawing/2016/SVG/main"/>
              </a:ext>
            </a:extLst>
          </a:blip>
          <a:stretch>
            <a:fillRect/>
          </a:stretch>
        </p:blipFill>
        <p:spPr>
          <a:xfrm>
            <a:off x="9089415" y="305835"/>
            <a:ext cx="914400" cy="914400"/>
          </a:xfrm>
          <a:prstGeom prst="rect">
            <a:avLst/>
          </a:prstGeom>
        </p:spPr>
      </p:pic>
      <p:sp>
        <p:nvSpPr>
          <p:cNvPr id="27" name="Slide Number Placeholder 26">
            <a:extLst>
              <a:ext uri="{FF2B5EF4-FFF2-40B4-BE49-F238E27FC236}">
                <a16:creationId xmlns:a16="http://schemas.microsoft.com/office/drawing/2014/main" id="{1C38EBEA-49AA-63D0-7A5F-DD7045A15562}"/>
              </a:ext>
            </a:extLst>
          </p:cNvPr>
          <p:cNvSpPr>
            <a:spLocks noGrp="1"/>
          </p:cNvSpPr>
          <p:nvPr>
            <p:ph type="sldNum" sz="quarter" idx="12"/>
          </p:nvPr>
        </p:nvSpPr>
        <p:spPr/>
        <p:txBody>
          <a:bodyPr/>
          <a:lstStyle/>
          <a:p>
            <a:fld id="{86784891-473A-C846-92C0-48295DCA41E8}" type="slidenum">
              <a:rPr lang="en-US" smtClean="0"/>
              <a:t>4</a:t>
            </a:fld>
            <a:endParaRPr lang="en-US"/>
          </a:p>
        </p:txBody>
      </p:sp>
    </p:spTree>
    <p:extLst>
      <p:ext uri="{BB962C8B-B14F-4D97-AF65-F5344CB8AC3E}">
        <p14:creationId xmlns:p14="http://schemas.microsoft.com/office/powerpoint/2010/main" val="10812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6676D-DA85-E127-74F7-03016571DC8E}"/>
              </a:ext>
            </a:extLst>
          </p:cNvPr>
          <p:cNvSpPr txBox="1"/>
          <p:nvPr/>
        </p:nvSpPr>
        <p:spPr>
          <a:xfrm>
            <a:off x="87467" y="170153"/>
            <a:ext cx="4441024" cy="461665"/>
          </a:xfrm>
          <a:prstGeom prst="rect">
            <a:avLst/>
          </a:prstGeom>
          <a:noFill/>
        </p:spPr>
        <p:txBody>
          <a:bodyPr wrap="none" rtlCol="0">
            <a:spAutoFit/>
          </a:bodyPr>
          <a:lstStyle/>
          <a:p>
            <a:pPr algn="ctr"/>
            <a:r>
              <a:rPr lang="en-US" sz="2400" b="1" dirty="0">
                <a:latin typeface="+mj-lt"/>
              </a:rPr>
              <a:t>Variational Quantum </a:t>
            </a:r>
            <a:r>
              <a:rPr lang="en-US" sz="2400" b="1" dirty="0" err="1">
                <a:latin typeface="+mj-lt"/>
              </a:rPr>
              <a:t>Eigensolver</a:t>
            </a:r>
            <a:endParaRPr lang="en-US" sz="2400" b="1" dirty="0">
              <a:latin typeface="+mj-lt"/>
            </a:endParaRPr>
          </a:p>
        </p:txBody>
      </p:sp>
      <p:sp>
        <p:nvSpPr>
          <p:cNvPr id="4" name="TextBox 3">
            <a:extLst>
              <a:ext uri="{FF2B5EF4-FFF2-40B4-BE49-F238E27FC236}">
                <a16:creationId xmlns:a16="http://schemas.microsoft.com/office/drawing/2014/main" id="{113503C1-266F-098A-847F-FB44AA499C25}"/>
              </a:ext>
            </a:extLst>
          </p:cNvPr>
          <p:cNvSpPr txBox="1"/>
          <p:nvPr/>
        </p:nvSpPr>
        <p:spPr>
          <a:xfrm>
            <a:off x="281362" y="714842"/>
            <a:ext cx="4974247" cy="369332"/>
          </a:xfrm>
          <a:prstGeom prst="rect">
            <a:avLst/>
          </a:prstGeom>
          <a:noFill/>
        </p:spPr>
        <p:txBody>
          <a:bodyPr wrap="none" rtlCol="0">
            <a:spAutoFit/>
          </a:bodyPr>
          <a:lstStyle/>
          <a:p>
            <a:pPr algn="ctr"/>
            <a:r>
              <a:rPr lang="en-US"/>
              <a:t>“find the electronic state with the lowest energy”</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FC26C351-AF6B-EB47-F6CD-F096A0280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06" y="1264939"/>
            <a:ext cx="4874836" cy="904609"/>
          </a:xfrm>
          <a:prstGeom prst="rect">
            <a:avLst/>
          </a:prstGeom>
        </p:spPr>
      </p:pic>
      <p:pic>
        <p:nvPicPr>
          <p:cNvPr id="6" name="Picture 5">
            <a:extLst>
              <a:ext uri="{FF2B5EF4-FFF2-40B4-BE49-F238E27FC236}">
                <a16:creationId xmlns:a16="http://schemas.microsoft.com/office/drawing/2014/main" id="{C9721752-962C-53B0-A3BB-0B972AE34F05}"/>
              </a:ext>
            </a:extLst>
          </p:cNvPr>
          <p:cNvPicPr>
            <a:picLocks noChangeAspect="1"/>
          </p:cNvPicPr>
          <p:nvPr/>
        </p:nvPicPr>
        <p:blipFill>
          <a:blip r:embed="rId4"/>
          <a:stretch>
            <a:fillRect/>
          </a:stretch>
        </p:blipFill>
        <p:spPr>
          <a:xfrm>
            <a:off x="536306" y="3204921"/>
            <a:ext cx="5207000" cy="990600"/>
          </a:xfrm>
          <a:prstGeom prst="rect">
            <a:avLst/>
          </a:prstGeom>
        </p:spPr>
      </p:pic>
      <p:sp>
        <p:nvSpPr>
          <p:cNvPr id="7" name="Arrow: Down 17">
            <a:extLst>
              <a:ext uri="{FF2B5EF4-FFF2-40B4-BE49-F238E27FC236}">
                <a16:creationId xmlns:a16="http://schemas.microsoft.com/office/drawing/2014/main" id="{CDE2B4DA-52EE-BCD0-C128-5CB65E9BEFB9}"/>
              </a:ext>
            </a:extLst>
          </p:cNvPr>
          <p:cNvSpPr/>
          <p:nvPr/>
        </p:nvSpPr>
        <p:spPr>
          <a:xfrm>
            <a:off x="2768486" y="2169548"/>
            <a:ext cx="268396" cy="7696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98D8E8-68D4-894B-A8BE-775D021C5BD5}"/>
              </a:ext>
            </a:extLst>
          </p:cNvPr>
          <p:cNvSpPr txBox="1"/>
          <p:nvPr/>
        </p:nvSpPr>
        <p:spPr>
          <a:xfrm>
            <a:off x="6402341" y="1889993"/>
            <a:ext cx="3541364" cy="830997"/>
          </a:xfrm>
          <a:prstGeom prst="rect">
            <a:avLst/>
          </a:prstGeom>
          <a:noFill/>
        </p:spPr>
        <p:txBody>
          <a:bodyPr wrap="square">
            <a:spAutoFit/>
          </a:bodyPr>
          <a:lstStyle/>
          <a:p>
            <a:pPr marL="285750" indent="-285750" algn="ctr">
              <a:buFont typeface="Arial" panose="020B0604020202020204" pitchFamily="34" charset="0"/>
              <a:buChar char="•"/>
            </a:pPr>
            <a:r>
              <a:rPr lang="en-US" sz="2400" dirty="0"/>
              <a:t>Measurement problem</a:t>
            </a:r>
          </a:p>
          <a:p>
            <a:pPr marL="285750" indent="-285750" algn="ctr">
              <a:buFont typeface="Arial" panose="020B0604020202020204" pitchFamily="34" charset="0"/>
              <a:buChar char="•"/>
            </a:pPr>
            <a:r>
              <a:rPr lang="en-US" sz="2400" dirty="0"/>
              <a:t>Ansatz optimization</a:t>
            </a:r>
          </a:p>
        </p:txBody>
      </p:sp>
      <p:sp>
        <p:nvSpPr>
          <p:cNvPr id="13" name="Right Brace 12">
            <a:extLst>
              <a:ext uri="{FF2B5EF4-FFF2-40B4-BE49-F238E27FC236}">
                <a16:creationId xmlns:a16="http://schemas.microsoft.com/office/drawing/2014/main" id="{F61B1F06-12F0-14EC-E2E2-DC190FF8D96E}"/>
              </a:ext>
            </a:extLst>
          </p:cNvPr>
          <p:cNvSpPr/>
          <p:nvPr/>
        </p:nvSpPr>
        <p:spPr>
          <a:xfrm rot="16200000">
            <a:off x="4589435" y="2103826"/>
            <a:ext cx="294468" cy="205982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6D1301E9-AAF4-97C9-74E5-0EB35BFBDDFD}"/>
              </a:ext>
            </a:extLst>
          </p:cNvPr>
          <p:cNvCxnSpPr>
            <a:cxnSpLocks/>
          </p:cNvCxnSpPr>
          <p:nvPr/>
        </p:nvCxnSpPr>
        <p:spPr>
          <a:xfrm flipV="1">
            <a:off x="4736669" y="2120826"/>
            <a:ext cx="1736567" cy="81835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2364195-BF68-A405-884E-E832EA040005}"/>
              </a:ext>
            </a:extLst>
          </p:cNvPr>
          <p:cNvSpPr txBox="1"/>
          <p:nvPr/>
        </p:nvSpPr>
        <p:spPr>
          <a:xfrm>
            <a:off x="6533792" y="3065481"/>
            <a:ext cx="3541364" cy="461665"/>
          </a:xfrm>
          <a:prstGeom prst="rect">
            <a:avLst/>
          </a:prstGeom>
          <a:noFill/>
        </p:spPr>
        <p:txBody>
          <a:bodyPr wrap="square">
            <a:spAutoFit/>
          </a:bodyPr>
          <a:lstStyle/>
          <a:p>
            <a:pPr marL="285750" indent="-285750" algn="ctr">
              <a:buFont typeface="Arial" panose="020B0604020202020204" pitchFamily="34" charset="0"/>
              <a:buChar char="•"/>
            </a:pPr>
            <a:r>
              <a:rPr lang="en-US" sz="2400" dirty="0"/>
              <a:t>Basis set optimization</a:t>
            </a:r>
          </a:p>
        </p:txBody>
      </p:sp>
      <p:sp>
        <p:nvSpPr>
          <p:cNvPr id="19" name="Right Brace 18">
            <a:extLst>
              <a:ext uri="{FF2B5EF4-FFF2-40B4-BE49-F238E27FC236}">
                <a16:creationId xmlns:a16="http://schemas.microsoft.com/office/drawing/2014/main" id="{F7E1F6B6-69E8-9FC9-8513-559900839C35}"/>
              </a:ext>
            </a:extLst>
          </p:cNvPr>
          <p:cNvSpPr/>
          <p:nvPr/>
        </p:nvSpPr>
        <p:spPr>
          <a:xfrm rot="5400000">
            <a:off x="3318612" y="3617792"/>
            <a:ext cx="294469" cy="48182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0" name="Curved Connector 19">
            <a:extLst>
              <a:ext uri="{FF2B5EF4-FFF2-40B4-BE49-F238E27FC236}">
                <a16:creationId xmlns:a16="http://schemas.microsoft.com/office/drawing/2014/main" id="{9C56E2BF-CB8C-CC25-9EFE-CF12F16744F4}"/>
              </a:ext>
            </a:extLst>
          </p:cNvPr>
          <p:cNvCxnSpPr>
            <a:cxnSpLocks/>
            <a:endCxn id="18" idx="1"/>
          </p:cNvCxnSpPr>
          <p:nvPr/>
        </p:nvCxnSpPr>
        <p:spPr>
          <a:xfrm flipV="1">
            <a:off x="3494098" y="3296314"/>
            <a:ext cx="3039694" cy="709623"/>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24" name="Group 23">
            <a:extLst>
              <a:ext uri="{FF2B5EF4-FFF2-40B4-BE49-F238E27FC236}">
                <a16:creationId xmlns:a16="http://schemas.microsoft.com/office/drawing/2014/main" id="{206A4EA5-31BE-22CA-3281-A72E80260110}"/>
              </a:ext>
            </a:extLst>
          </p:cNvPr>
          <p:cNvGrpSpPr/>
          <p:nvPr/>
        </p:nvGrpSpPr>
        <p:grpSpPr>
          <a:xfrm>
            <a:off x="185643" y="4920485"/>
            <a:ext cx="5702478" cy="1858417"/>
            <a:chOff x="1654313" y="4730901"/>
            <a:chExt cx="5702478" cy="1858417"/>
          </a:xfrm>
        </p:grpSpPr>
        <p:pic>
          <p:nvPicPr>
            <p:cNvPr id="8" name="Picture 7">
              <a:extLst>
                <a:ext uri="{FF2B5EF4-FFF2-40B4-BE49-F238E27FC236}">
                  <a16:creationId xmlns:a16="http://schemas.microsoft.com/office/drawing/2014/main" id="{952F44AF-3FBE-8799-C150-F3616DD980AF}"/>
                </a:ext>
              </a:extLst>
            </p:cNvPr>
            <p:cNvPicPr>
              <a:picLocks noChangeAspect="1"/>
            </p:cNvPicPr>
            <p:nvPr/>
          </p:nvPicPr>
          <p:blipFill>
            <a:blip r:embed="rId5"/>
            <a:stretch>
              <a:fillRect/>
            </a:stretch>
          </p:blipFill>
          <p:spPr>
            <a:xfrm>
              <a:off x="1654313" y="4730901"/>
              <a:ext cx="5702478" cy="1858417"/>
            </a:xfrm>
            <a:prstGeom prst="rect">
              <a:avLst/>
            </a:prstGeom>
          </p:spPr>
        </p:pic>
        <p:sp>
          <p:nvSpPr>
            <p:cNvPr id="23" name="TextBox 22">
              <a:extLst>
                <a:ext uri="{FF2B5EF4-FFF2-40B4-BE49-F238E27FC236}">
                  <a16:creationId xmlns:a16="http://schemas.microsoft.com/office/drawing/2014/main" id="{A94AFED8-C482-DE96-4A3A-6D669389F93C}"/>
                </a:ext>
              </a:extLst>
            </p:cNvPr>
            <p:cNvSpPr txBox="1"/>
            <p:nvPr/>
          </p:nvSpPr>
          <p:spPr>
            <a:xfrm>
              <a:off x="2058861" y="6277302"/>
              <a:ext cx="1956042" cy="261610"/>
            </a:xfrm>
            <a:prstGeom prst="rect">
              <a:avLst/>
            </a:prstGeom>
            <a:noFill/>
          </p:spPr>
          <p:txBody>
            <a:bodyPr wrap="square">
              <a:spAutoFit/>
            </a:bodyPr>
            <a:lstStyle/>
            <a:p>
              <a:r>
                <a:rPr lang="en-US" sz="1100"/>
                <a:t>arXiv:2401.09253</a:t>
              </a:r>
            </a:p>
          </p:txBody>
        </p:sp>
      </p:grpSp>
      <p:sp>
        <p:nvSpPr>
          <p:cNvPr id="9" name="TextBox 8">
            <a:extLst>
              <a:ext uri="{FF2B5EF4-FFF2-40B4-BE49-F238E27FC236}">
                <a16:creationId xmlns:a16="http://schemas.microsoft.com/office/drawing/2014/main" id="{87D47DA6-921B-ED09-23C1-00B11CE3A8D8}"/>
              </a:ext>
            </a:extLst>
          </p:cNvPr>
          <p:cNvSpPr txBox="1"/>
          <p:nvPr/>
        </p:nvSpPr>
        <p:spPr>
          <a:xfrm>
            <a:off x="569604" y="4512279"/>
            <a:ext cx="2467278" cy="369332"/>
          </a:xfrm>
          <a:prstGeom prst="rect">
            <a:avLst/>
          </a:prstGeom>
          <a:noFill/>
        </p:spPr>
        <p:txBody>
          <a:bodyPr wrap="none" rtlCol="0">
            <a:spAutoFit/>
          </a:bodyPr>
          <a:lstStyle/>
          <a:p>
            <a:r>
              <a:rPr lang="en-US"/>
              <a:t>“gradient optimization”</a:t>
            </a:r>
          </a:p>
        </p:txBody>
      </p:sp>
      <p:sp>
        <p:nvSpPr>
          <p:cNvPr id="25" name="Slide Number Placeholder 24">
            <a:extLst>
              <a:ext uri="{FF2B5EF4-FFF2-40B4-BE49-F238E27FC236}">
                <a16:creationId xmlns:a16="http://schemas.microsoft.com/office/drawing/2014/main" id="{74DD39A1-EA11-11A8-9232-6369F5AFF07B}"/>
              </a:ext>
            </a:extLst>
          </p:cNvPr>
          <p:cNvSpPr>
            <a:spLocks noGrp="1"/>
          </p:cNvSpPr>
          <p:nvPr>
            <p:ph type="sldNum" sz="quarter" idx="12"/>
          </p:nvPr>
        </p:nvSpPr>
        <p:spPr/>
        <p:txBody>
          <a:bodyPr/>
          <a:lstStyle/>
          <a:p>
            <a:fld id="{86784891-473A-C846-92C0-48295DCA41E8}" type="slidenum">
              <a:rPr lang="en-US" smtClean="0"/>
              <a:t>5</a:t>
            </a:fld>
            <a:endParaRPr lang="en-US"/>
          </a:p>
        </p:txBody>
      </p:sp>
      <p:sp>
        <p:nvSpPr>
          <p:cNvPr id="2" name="TextBox 1">
            <a:extLst>
              <a:ext uri="{FF2B5EF4-FFF2-40B4-BE49-F238E27FC236}">
                <a16:creationId xmlns:a16="http://schemas.microsoft.com/office/drawing/2014/main" id="{4BCD6D7A-C984-3DD1-B934-12EFC02CE436}"/>
              </a:ext>
            </a:extLst>
          </p:cNvPr>
          <p:cNvSpPr txBox="1"/>
          <p:nvPr/>
        </p:nvSpPr>
        <p:spPr>
          <a:xfrm>
            <a:off x="8070144" y="4435023"/>
            <a:ext cx="3283656" cy="369332"/>
          </a:xfrm>
          <a:prstGeom prst="rect">
            <a:avLst/>
          </a:prstGeom>
          <a:noFill/>
        </p:spPr>
        <p:txBody>
          <a:bodyPr wrap="none" rtlCol="0">
            <a:spAutoFit/>
          </a:bodyPr>
          <a:lstStyle/>
          <a:p>
            <a:r>
              <a:rPr lang="en-US" dirty="0"/>
              <a:t>“sampling-based optimization”</a:t>
            </a:r>
          </a:p>
        </p:txBody>
      </p:sp>
      <p:pic>
        <p:nvPicPr>
          <p:cNvPr id="11" name="Picture 10" descr="A cat with a cat running&#10;&#10;AI-generated content may be incorrect.">
            <a:extLst>
              <a:ext uri="{FF2B5EF4-FFF2-40B4-BE49-F238E27FC236}">
                <a16:creationId xmlns:a16="http://schemas.microsoft.com/office/drawing/2014/main" id="{C53E73DC-B3D4-CCBF-262B-56F3A06B007E}"/>
              </a:ext>
            </a:extLst>
          </p:cNvPr>
          <p:cNvPicPr>
            <a:picLocks noChangeAspect="1"/>
          </p:cNvPicPr>
          <p:nvPr/>
        </p:nvPicPr>
        <p:blipFill>
          <a:blip r:embed="rId6"/>
          <a:stretch>
            <a:fillRect/>
          </a:stretch>
        </p:blipFill>
        <p:spPr>
          <a:xfrm>
            <a:off x="8736010" y="4962631"/>
            <a:ext cx="1919773" cy="1895369"/>
          </a:xfrm>
          <a:prstGeom prst="rect">
            <a:avLst/>
          </a:prstGeom>
        </p:spPr>
      </p:pic>
    </p:spTree>
    <p:extLst>
      <p:ext uri="{BB962C8B-B14F-4D97-AF65-F5344CB8AC3E}">
        <p14:creationId xmlns:p14="http://schemas.microsoft.com/office/powerpoint/2010/main" val="92459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8" grpId="0"/>
      <p:bldP spid="19" grpId="0" animBg="1"/>
      <p:bldP spid="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03BF90-1531-FA5F-4E42-3FA11835D0AB}"/>
              </a:ext>
            </a:extLst>
          </p:cNvPr>
          <p:cNvSpPr txBox="1"/>
          <p:nvPr/>
        </p:nvSpPr>
        <p:spPr>
          <a:xfrm>
            <a:off x="253314" y="131407"/>
            <a:ext cx="1247457" cy="523220"/>
          </a:xfrm>
          <a:prstGeom prst="rect">
            <a:avLst/>
          </a:prstGeom>
          <a:noFill/>
        </p:spPr>
        <p:txBody>
          <a:bodyPr wrap="none" rtlCol="0">
            <a:spAutoFit/>
          </a:bodyPr>
          <a:lstStyle/>
          <a:p>
            <a:r>
              <a:rPr lang="en-US" sz="2800">
                <a:latin typeface="+mj-lt"/>
              </a:rPr>
              <a:t>Outline</a:t>
            </a:r>
          </a:p>
        </p:txBody>
      </p:sp>
      <p:sp>
        <p:nvSpPr>
          <p:cNvPr id="6" name="TextBox 5">
            <a:extLst>
              <a:ext uri="{FF2B5EF4-FFF2-40B4-BE49-F238E27FC236}">
                <a16:creationId xmlns:a16="http://schemas.microsoft.com/office/drawing/2014/main" id="{E85CF855-119F-8DBE-20B5-E9FFC21B9FBE}"/>
              </a:ext>
            </a:extLst>
          </p:cNvPr>
          <p:cNvSpPr txBox="1"/>
          <p:nvPr/>
        </p:nvSpPr>
        <p:spPr>
          <a:xfrm>
            <a:off x="163475" y="1450023"/>
            <a:ext cx="9108689"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Differentiable quantum computational chemistry with</a:t>
            </a:r>
          </a:p>
        </p:txBody>
      </p:sp>
      <p:pic>
        <p:nvPicPr>
          <p:cNvPr id="7" name="Picture 2" descr="Xanadu Quantum Technologies - Wikipedia">
            <a:extLst>
              <a:ext uri="{FF2B5EF4-FFF2-40B4-BE49-F238E27FC236}">
                <a16:creationId xmlns:a16="http://schemas.microsoft.com/office/drawing/2014/main" id="{C58EE2E9-CFBF-BD74-7DC1-A9B44523F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700" y="2020188"/>
            <a:ext cx="831018" cy="6025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PennyLaneAI/pennylane: PennyLane is a cross-platform Python  library for quantum computing, quantum machine learning, and quantum  chemistry. Train a quantum computer the same way as a neural network.">
            <a:extLst>
              <a:ext uri="{FF2B5EF4-FFF2-40B4-BE49-F238E27FC236}">
                <a16:creationId xmlns:a16="http://schemas.microsoft.com/office/drawing/2014/main" id="{22B55F2B-6C77-0E67-4DFA-E1086E466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044" y="1053985"/>
            <a:ext cx="1495916" cy="98949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D3CDCBE-F28F-DEA8-AF20-95D825903359}"/>
              </a:ext>
            </a:extLst>
          </p:cNvPr>
          <p:cNvGrpSpPr/>
          <p:nvPr/>
        </p:nvGrpSpPr>
        <p:grpSpPr>
          <a:xfrm>
            <a:off x="9449309" y="593072"/>
            <a:ext cx="2189613" cy="2477002"/>
            <a:chOff x="8625741" y="1077525"/>
            <a:chExt cx="2189613" cy="2477002"/>
          </a:xfrm>
        </p:grpSpPr>
        <p:sp>
          <p:nvSpPr>
            <p:cNvPr id="11" name="TextBox 10">
              <a:extLst>
                <a:ext uri="{FF2B5EF4-FFF2-40B4-BE49-F238E27FC236}">
                  <a16:creationId xmlns:a16="http://schemas.microsoft.com/office/drawing/2014/main" id="{4F3F6294-8A15-7B04-4DBE-E027FF3F5625}"/>
                </a:ext>
              </a:extLst>
            </p:cNvPr>
            <p:cNvSpPr txBox="1"/>
            <p:nvPr/>
          </p:nvSpPr>
          <p:spPr>
            <a:xfrm>
              <a:off x="8767724" y="3185195"/>
              <a:ext cx="1905645" cy="369332"/>
            </a:xfrm>
            <a:prstGeom prst="rect">
              <a:avLst/>
            </a:prstGeom>
            <a:noFill/>
          </p:spPr>
          <p:txBody>
            <a:bodyPr wrap="square" rtlCol="0">
              <a:spAutoFit/>
            </a:bodyPr>
            <a:lstStyle/>
            <a:p>
              <a:r>
                <a:rPr lang="en-CA"/>
                <a:t>arXiv:2111.09967</a:t>
              </a:r>
            </a:p>
          </p:txBody>
        </p:sp>
        <p:pic>
          <p:nvPicPr>
            <p:cNvPr id="13" name="Picture 12" descr="A qr code on a white background&#10;&#10;Description automatically generated">
              <a:extLst>
                <a:ext uri="{FF2B5EF4-FFF2-40B4-BE49-F238E27FC236}">
                  <a16:creationId xmlns:a16="http://schemas.microsoft.com/office/drawing/2014/main" id="{78513BB0-44E7-64FE-63AF-B19333F39C14}"/>
                </a:ext>
              </a:extLst>
            </p:cNvPr>
            <p:cNvPicPr>
              <a:picLocks noChangeAspect="1"/>
            </p:cNvPicPr>
            <p:nvPr/>
          </p:nvPicPr>
          <p:blipFill>
            <a:blip r:embed="rId4"/>
            <a:stretch>
              <a:fillRect/>
            </a:stretch>
          </p:blipFill>
          <p:spPr>
            <a:xfrm>
              <a:off x="8625741" y="1077525"/>
              <a:ext cx="2189613" cy="2189613"/>
            </a:xfrm>
            <a:prstGeom prst="rect">
              <a:avLst/>
            </a:prstGeom>
          </p:spPr>
        </p:pic>
      </p:grpSp>
      <p:pic>
        <p:nvPicPr>
          <p:cNvPr id="15" name="Picture 14" descr="University Of Toronto Logo Png - Logo Of University Of Toronto, Transparent  Png , Transparent Png Image - PNGitem">
            <a:extLst>
              <a:ext uri="{FF2B5EF4-FFF2-40B4-BE49-F238E27FC236}">
                <a16:creationId xmlns:a16="http://schemas.microsoft.com/office/drawing/2014/main" id="{9BD853CC-5E57-85D3-758B-15ABB98F4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154" y="1954933"/>
            <a:ext cx="845241" cy="6909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Vector Faculty Member – Vector Institute for Artificial Intelligence">
            <a:extLst>
              <a:ext uri="{FF2B5EF4-FFF2-40B4-BE49-F238E27FC236}">
                <a16:creationId xmlns:a16="http://schemas.microsoft.com/office/drawing/2014/main" id="{347D2D97-5F22-D4AE-C896-85BA0E7CCDFA}"/>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t="7746" b="8319"/>
          <a:stretch/>
        </p:blipFill>
        <p:spPr bwMode="auto">
          <a:xfrm>
            <a:off x="3902628" y="1948409"/>
            <a:ext cx="807447" cy="70404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22">
            <a:extLst>
              <a:ext uri="{FF2B5EF4-FFF2-40B4-BE49-F238E27FC236}">
                <a16:creationId xmlns:a16="http://schemas.microsoft.com/office/drawing/2014/main" id="{2849ADDC-F6C5-4CB2-4FC7-BC4022019BC8}"/>
              </a:ext>
            </a:extLst>
          </p:cNvPr>
          <p:cNvPicPr>
            <a:picLocks noChangeAspect="1"/>
          </p:cNvPicPr>
          <p:nvPr/>
        </p:nvPicPr>
        <p:blipFill rotWithShape="1">
          <a:blip cstate="print">
            <a:extLst>
              <a:ext uri="{28A0092B-C50C-407E-A947-70E740481C1C}">
                <a14:useLocalDpi xmlns:a14="http://schemas.microsoft.com/office/drawing/2010/main" val="0"/>
              </a:ext>
            </a:extLst>
          </a:blip>
          <a:srcRect l="31969"/>
          <a:stretch/>
        </p:blipFill>
        <p:spPr>
          <a:xfrm>
            <a:off x="1780952" y="2178060"/>
            <a:ext cx="737968" cy="244738"/>
          </a:xfrm>
          <a:prstGeom prst="rect">
            <a:avLst/>
          </a:prstGeom>
          <a:ln>
            <a:solidFill>
              <a:schemeClr val="tx1"/>
            </a:solidFill>
          </a:ln>
        </p:spPr>
      </p:pic>
      <p:sp>
        <p:nvSpPr>
          <p:cNvPr id="18" name="TextBox 17">
            <a:extLst>
              <a:ext uri="{FF2B5EF4-FFF2-40B4-BE49-F238E27FC236}">
                <a16:creationId xmlns:a16="http://schemas.microsoft.com/office/drawing/2014/main" id="{CDD64D3B-481C-4EAB-8719-137903A0A697}"/>
              </a:ext>
            </a:extLst>
          </p:cNvPr>
          <p:cNvSpPr txBox="1"/>
          <p:nvPr/>
        </p:nvSpPr>
        <p:spPr>
          <a:xfrm>
            <a:off x="163475" y="3317942"/>
            <a:ext cx="10672281" cy="4616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2400"/>
            </a:lvl1pPr>
          </a:lstStyle>
          <a:p>
            <a:r>
              <a:rPr lang="en-CA" err="1"/>
              <a:t>GFlowNets</a:t>
            </a:r>
            <a:r>
              <a:rPr lang="en-CA"/>
              <a:t> for Hamiltonian decomposition in groups of compatible operators</a:t>
            </a:r>
          </a:p>
        </p:txBody>
      </p:sp>
      <p:pic>
        <p:nvPicPr>
          <p:cNvPr id="19" name="Picture 18" descr="Logo, company name&#10;&#10;Description automatically generated">
            <a:extLst>
              <a:ext uri="{FF2B5EF4-FFF2-40B4-BE49-F238E27FC236}">
                <a16:creationId xmlns:a16="http://schemas.microsoft.com/office/drawing/2014/main" id="{54E6E408-AC90-11AD-CF4A-F6581047BCEF}"/>
              </a:ext>
            </a:extLst>
          </p:cNvPr>
          <p:cNvPicPr>
            <a:picLocks noChangeAspect="1"/>
          </p:cNvPicPr>
          <p:nvPr/>
        </p:nvPicPr>
        <p:blipFill rotWithShape="1">
          <a:blip r:embed="rId6"/>
          <a:srcRect b="44766"/>
          <a:stretch/>
        </p:blipFill>
        <p:spPr>
          <a:xfrm>
            <a:off x="800900" y="3935677"/>
            <a:ext cx="1185435" cy="709326"/>
          </a:xfrm>
          <a:prstGeom prst="rect">
            <a:avLst/>
          </a:prstGeom>
        </p:spPr>
      </p:pic>
      <p:pic>
        <p:nvPicPr>
          <p:cNvPr id="20" name="Picture 19" descr="A blue circle with a science symbol and circles&#10;&#10;Description automatically generated with medium confidence">
            <a:extLst>
              <a:ext uri="{FF2B5EF4-FFF2-40B4-BE49-F238E27FC236}">
                <a16:creationId xmlns:a16="http://schemas.microsoft.com/office/drawing/2014/main" id="{6DF176D2-F4F4-7454-5486-F74AC6FB2428}"/>
              </a:ext>
            </a:extLst>
          </p:cNvPr>
          <p:cNvPicPr>
            <a:picLocks noChangeAspect="1"/>
          </p:cNvPicPr>
          <p:nvPr/>
        </p:nvPicPr>
        <p:blipFill>
          <a:blip/>
          <a:stretch>
            <a:fillRect/>
          </a:stretch>
        </p:blipFill>
        <p:spPr>
          <a:xfrm>
            <a:off x="2165285" y="3893137"/>
            <a:ext cx="858898" cy="794407"/>
          </a:xfrm>
          <a:prstGeom prst="rect">
            <a:avLst/>
          </a:prstGeom>
        </p:spPr>
      </p:pic>
      <p:pic>
        <p:nvPicPr>
          <p:cNvPr id="1036" name="Picture 12">
            <a:extLst>
              <a:ext uri="{FF2B5EF4-FFF2-40B4-BE49-F238E27FC236}">
                <a16:creationId xmlns:a16="http://schemas.microsoft.com/office/drawing/2014/main" id="{E652AE2A-B76A-9173-C680-BC5E05A97412}"/>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203133" y="3985915"/>
            <a:ext cx="1492282" cy="6088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edia Resources | Mila">
            <a:extLst>
              <a:ext uri="{FF2B5EF4-FFF2-40B4-BE49-F238E27FC236}">
                <a16:creationId xmlns:a16="http://schemas.microsoft.com/office/drawing/2014/main" id="{FCE4931C-59C7-3A4B-96BD-C662339B54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21" t="30779" r="17845" b="27368"/>
          <a:stretch/>
        </p:blipFill>
        <p:spPr bwMode="auto">
          <a:xfrm>
            <a:off x="4874365" y="4027475"/>
            <a:ext cx="1502661" cy="5257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qr code on a white background&#10;&#10;Description automatically generated">
            <a:extLst>
              <a:ext uri="{FF2B5EF4-FFF2-40B4-BE49-F238E27FC236}">
                <a16:creationId xmlns:a16="http://schemas.microsoft.com/office/drawing/2014/main" id="{BD098015-A6E5-38E1-8D2C-9265812EAD92}"/>
              </a:ext>
            </a:extLst>
          </p:cNvPr>
          <p:cNvPicPr>
            <a:picLocks noChangeAspect="1"/>
          </p:cNvPicPr>
          <p:nvPr/>
        </p:nvPicPr>
        <p:blipFill>
          <a:blip r:embed="rId8"/>
          <a:stretch>
            <a:fillRect/>
          </a:stretch>
        </p:blipFill>
        <p:spPr>
          <a:xfrm>
            <a:off x="9449309" y="3759106"/>
            <a:ext cx="2189614" cy="2189614"/>
          </a:xfrm>
          <a:prstGeom prst="rect">
            <a:avLst/>
          </a:prstGeom>
        </p:spPr>
      </p:pic>
      <p:sp>
        <p:nvSpPr>
          <p:cNvPr id="26" name="TextBox 25">
            <a:extLst>
              <a:ext uri="{FF2B5EF4-FFF2-40B4-BE49-F238E27FC236}">
                <a16:creationId xmlns:a16="http://schemas.microsoft.com/office/drawing/2014/main" id="{4B5DD971-3EF6-1904-D61D-86ECAE342321}"/>
              </a:ext>
            </a:extLst>
          </p:cNvPr>
          <p:cNvSpPr txBox="1"/>
          <p:nvPr/>
        </p:nvSpPr>
        <p:spPr>
          <a:xfrm>
            <a:off x="9584130" y="5839253"/>
            <a:ext cx="1919968" cy="369332"/>
          </a:xfrm>
          <a:prstGeom prst="rect">
            <a:avLst/>
          </a:prstGeom>
          <a:noFill/>
        </p:spPr>
        <p:txBody>
          <a:bodyPr wrap="square">
            <a:spAutoFit/>
          </a:bodyPr>
          <a:lstStyle/>
          <a:p>
            <a:r>
              <a:rPr lang="en-CA"/>
              <a:t>arXiv:2410.16041 </a:t>
            </a:r>
          </a:p>
        </p:txBody>
      </p:sp>
      <p:sp>
        <p:nvSpPr>
          <p:cNvPr id="27" name="TextBox 26">
            <a:extLst>
              <a:ext uri="{FF2B5EF4-FFF2-40B4-BE49-F238E27FC236}">
                <a16:creationId xmlns:a16="http://schemas.microsoft.com/office/drawing/2014/main" id="{2DC532F7-F536-D485-FBF5-4B21F6EF17A7}"/>
              </a:ext>
            </a:extLst>
          </p:cNvPr>
          <p:cNvSpPr txBox="1"/>
          <p:nvPr/>
        </p:nvSpPr>
        <p:spPr>
          <a:xfrm>
            <a:off x="553077" y="4799761"/>
            <a:ext cx="2430281" cy="523220"/>
          </a:xfrm>
          <a:prstGeom prst="rect">
            <a:avLst/>
          </a:prstGeom>
          <a:noFill/>
        </p:spPr>
        <p:txBody>
          <a:bodyPr wrap="none" lIns="91440" tIns="45720" rIns="91440" bIns="45720" rtlCol="0" anchor="t">
            <a:spAutoFit/>
          </a:bodyPr>
          <a:lstStyle/>
          <a:p>
            <a:r>
              <a:rPr lang="en-US" sz="1400"/>
              <a:t>*ongoing project</a:t>
            </a:r>
          </a:p>
          <a:p>
            <a:pPr algn="ctr"/>
            <a:r>
              <a:rPr lang="en-US" sz="1400"/>
              <a:t>accepted at </a:t>
            </a:r>
            <a:r>
              <a:rPr lang="en-US" sz="1400">
                <a:hlinkClick r:id="rId9"/>
              </a:rPr>
              <a:t>ML4Phys</a:t>
            </a:r>
            <a:r>
              <a:rPr lang="en-US" sz="1400"/>
              <a:t> 2024</a:t>
            </a:r>
          </a:p>
        </p:txBody>
      </p:sp>
      <p:sp>
        <p:nvSpPr>
          <p:cNvPr id="29" name="Slide Number Placeholder 28">
            <a:extLst>
              <a:ext uri="{FF2B5EF4-FFF2-40B4-BE49-F238E27FC236}">
                <a16:creationId xmlns:a16="http://schemas.microsoft.com/office/drawing/2014/main" id="{73260F81-DD76-A69D-1C4E-D638B3BCD225}"/>
              </a:ext>
            </a:extLst>
          </p:cNvPr>
          <p:cNvSpPr>
            <a:spLocks noGrp="1"/>
          </p:cNvSpPr>
          <p:nvPr>
            <p:ph type="sldNum" sz="quarter" idx="12"/>
          </p:nvPr>
        </p:nvSpPr>
        <p:spPr/>
        <p:txBody>
          <a:bodyPr/>
          <a:lstStyle/>
          <a:p>
            <a:fld id="{86784891-473A-C846-92C0-48295DCA41E8}" type="slidenum">
              <a:rPr lang="en-US" smtClean="0"/>
              <a:t>6</a:t>
            </a:fld>
            <a:endParaRPr lang="en-US"/>
          </a:p>
        </p:txBody>
      </p:sp>
    </p:spTree>
    <p:extLst>
      <p:ext uri="{BB962C8B-B14F-4D97-AF65-F5344CB8AC3E}">
        <p14:creationId xmlns:p14="http://schemas.microsoft.com/office/powerpoint/2010/main" val="134953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4C13D6-3DF7-766C-8EA9-A08B677BEBBA}"/>
              </a:ext>
            </a:extLst>
          </p:cNvPr>
          <p:cNvSpPr txBox="1"/>
          <p:nvPr/>
        </p:nvSpPr>
        <p:spPr>
          <a:xfrm>
            <a:off x="92452" y="132318"/>
            <a:ext cx="6094708" cy="400110"/>
          </a:xfrm>
          <a:prstGeom prst="rect">
            <a:avLst/>
          </a:prstGeom>
          <a:noFill/>
        </p:spPr>
        <p:txBody>
          <a:bodyPr wrap="square">
            <a:spAutoFit/>
          </a:bodyPr>
          <a:lstStyle/>
          <a:p>
            <a:r>
              <a:rPr lang="en-US" sz="2000">
                <a:latin typeface="+mj-lt"/>
              </a:rPr>
              <a:t>Differentiable quantum computational chemistry </a:t>
            </a:r>
          </a:p>
        </p:txBody>
      </p:sp>
      <p:pic>
        <p:nvPicPr>
          <p:cNvPr id="6" name="Picture 5">
            <a:extLst>
              <a:ext uri="{FF2B5EF4-FFF2-40B4-BE49-F238E27FC236}">
                <a16:creationId xmlns:a16="http://schemas.microsoft.com/office/drawing/2014/main" id="{C15B4178-2407-D720-1E0D-0FA62AB69B8C}"/>
              </a:ext>
            </a:extLst>
          </p:cNvPr>
          <p:cNvPicPr>
            <a:picLocks noChangeAspect="1"/>
          </p:cNvPicPr>
          <p:nvPr/>
        </p:nvPicPr>
        <p:blipFill>
          <a:blip/>
          <a:stretch>
            <a:fillRect/>
          </a:stretch>
        </p:blipFill>
        <p:spPr>
          <a:xfrm>
            <a:off x="1802901" y="811028"/>
            <a:ext cx="5551509" cy="685154"/>
          </a:xfrm>
          <a:prstGeom prst="rect">
            <a:avLst/>
          </a:prstGeom>
        </p:spPr>
      </p:pic>
      <p:sp>
        <p:nvSpPr>
          <p:cNvPr id="8" name="TextBox 7">
            <a:extLst>
              <a:ext uri="{FF2B5EF4-FFF2-40B4-BE49-F238E27FC236}">
                <a16:creationId xmlns:a16="http://schemas.microsoft.com/office/drawing/2014/main" id="{D1D74F00-86B8-6614-4822-259BF090DA4F}"/>
              </a:ext>
            </a:extLst>
          </p:cNvPr>
          <p:cNvSpPr txBox="1"/>
          <p:nvPr/>
        </p:nvSpPr>
        <p:spPr>
          <a:xfrm>
            <a:off x="294468" y="2117482"/>
            <a:ext cx="2380332" cy="369332"/>
          </a:xfrm>
          <a:prstGeom prst="rect">
            <a:avLst/>
          </a:prstGeom>
          <a:noFill/>
        </p:spPr>
        <p:txBody>
          <a:bodyPr wrap="none" rtlCol="0">
            <a:spAutoFit/>
          </a:bodyPr>
          <a:lstStyle/>
          <a:p>
            <a:r>
              <a:rPr lang="en-US"/>
              <a:t>Gradient Optimization</a:t>
            </a:r>
          </a:p>
        </p:txBody>
      </p:sp>
      <p:sp>
        <p:nvSpPr>
          <p:cNvPr id="10" name="TextBox 9">
            <a:extLst>
              <a:ext uri="{FF2B5EF4-FFF2-40B4-BE49-F238E27FC236}">
                <a16:creationId xmlns:a16="http://schemas.microsoft.com/office/drawing/2014/main" id="{89AB6E3F-792C-A94B-556A-80EA822DB834}"/>
              </a:ext>
            </a:extLst>
          </p:cNvPr>
          <p:cNvSpPr txBox="1"/>
          <p:nvPr/>
        </p:nvSpPr>
        <p:spPr>
          <a:xfrm>
            <a:off x="6464835" y="3083155"/>
            <a:ext cx="1950877" cy="246221"/>
          </a:xfrm>
          <a:prstGeom prst="rect">
            <a:avLst/>
          </a:prstGeom>
          <a:noFill/>
        </p:spPr>
        <p:txBody>
          <a:bodyPr wrap="square">
            <a:spAutoFit/>
          </a:bodyPr>
          <a:lstStyle/>
          <a:p>
            <a:r>
              <a:rPr lang="en-CA" sz="1000" dirty="0"/>
              <a:t>Phys. Rev. A 99, 032331 (2019).</a:t>
            </a:r>
          </a:p>
        </p:txBody>
      </p:sp>
      <p:sp>
        <p:nvSpPr>
          <p:cNvPr id="11" name="Right Brace 10">
            <a:extLst>
              <a:ext uri="{FF2B5EF4-FFF2-40B4-BE49-F238E27FC236}">
                <a16:creationId xmlns:a16="http://schemas.microsoft.com/office/drawing/2014/main" id="{58094684-7AE1-457A-E856-C17CA5590EFD}"/>
              </a:ext>
            </a:extLst>
          </p:cNvPr>
          <p:cNvSpPr/>
          <p:nvPr/>
        </p:nvSpPr>
        <p:spPr>
          <a:xfrm rot="5400000">
            <a:off x="5630238" y="2050863"/>
            <a:ext cx="271091" cy="280264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F13DC72-8569-BCD1-A48C-20F8DE387135}"/>
              </a:ext>
            </a:extLst>
          </p:cNvPr>
          <p:cNvSpPr txBox="1"/>
          <p:nvPr/>
        </p:nvSpPr>
        <p:spPr>
          <a:xfrm>
            <a:off x="495946" y="4680488"/>
            <a:ext cx="1505092" cy="369332"/>
          </a:xfrm>
          <a:prstGeom prst="rect">
            <a:avLst/>
          </a:prstGeom>
          <a:noFill/>
        </p:spPr>
        <p:txBody>
          <a:bodyPr wrap="none" rtlCol="0">
            <a:spAutoFit/>
          </a:bodyPr>
          <a:lstStyle/>
          <a:p>
            <a:r>
              <a:rPr lang="en-US"/>
              <a:t>What about? </a:t>
            </a:r>
          </a:p>
        </p:txBody>
      </p:sp>
      <p:pic>
        <p:nvPicPr>
          <p:cNvPr id="13" name="Picture 12">
            <a:extLst>
              <a:ext uri="{FF2B5EF4-FFF2-40B4-BE49-F238E27FC236}">
                <a16:creationId xmlns:a16="http://schemas.microsoft.com/office/drawing/2014/main" id="{80FB5E38-D9FF-DE39-0BBA-33ADA61395B5}"/>
              </a:ext>
            </a:extLst>
          </p:cNvPr>
          <p:cNvPicPr>
            <a:picLocks noChangeAspect="1"/>
          </p:cNvPicPr>
          <p:nvPr/>
        </p:nvPicPr>
        <p:blipFill>
          <a:blip/>
          <a:stretch>
            <a:fillRect/>
          </a:stretch>
        </p:blipFill>
        <p:spPr>
          <a:xfrm>
            <a:off x="1307453" y="2386267"/>
            <a:ext cx="5859653" cy="1011739"/>
          </a:xfrm>
          <a:prstGeom prst="rect">
            <a:avLst/>
          </a:prstGeom>
        </p:spPr>
      </p:pic>
      <p:pic>
        <p:nvPicPr>
          <p:cNvPr id="14" name="Picture 13">
            <a:extLst>
              <a:ext uri="{FF2B5EF4-FFF2-40B4-BE49-F238E27FC236}">
                <a16:creationId xmlns:a16="http://schemas.microsoft.com/office/drawing/2014/main" id="{1542E1AB-B17B-9022-2E58-E2C9DE956E43}"/>
              </a:ext>
            </a:extLst>
          </p:cNvPr>
          <p:cNvPicPr>
            <a:picLocks noChangeAspect="1"/>
          </p:cNvPicPr>
          <p:nvPr/>
        </p:nvPicPr>
        <p:blipFill>
          <a:blip/>
          <a:stretch>
            <a:fillRect/>
          </a:stretch>
        </p:blipFill>
        <p:spPr>
          <a:xfrm>
            <a:off x="1637762" y="5178177"/>
            <a:ext cx="1384300" cy="444500"/>
          </a:xfrm>
          <a:prstGeom prst="rect">
            <a:avLst/>
          </a:prstGeom>
        </p:spPr>
      </p:pic>
      <p:pic>
        <p:nvPicPr>
          <p:cNvPr id="15" name="Picture 14">
            <a:extLst>
              <a:ext uri="{FF2B5EF4-FFF2-40B4-BE49-F238E27FC236}">
                <a16:creationId xmlns:a16="http://schemas.microsoft.com/office/drawing/2014/main" id="{958AB171-C466-2398-3253-209B4F5525AD}"/>
              </a:ext>
            </a:extLst>
          </p:cNvPr>
          <p:cNvPicPr>
            <a:picLocks noChangeAspect="1"/>
          </p:cNvPicPr>
          <p:nvPr/>
        </p:nvPicPr>
        <p:blipFill>
          <a:blip/>
          <a:stretch>
            <a:fillRect/>
          </a:stretch>
        </p:blipFill>
        <p:spPr>
          <a:xfrm>
            <a:off x="3600756" y="4941331"/>
            <a:ext cx="1955800" cy="1054100"/>
          </a:xfrm>
          <a:prstGeom prst="rect">
            <a:avLst/>
          </a:prstGeom>
        </p:spPr>
      </p:pic>
      <p:pic>
        <p:nvPicPr>
          <p:cNvPr id="16" name="Picture 15">
            <a:extLst>
              <a:ext uri="{FF2B5EF4-FFF2-40B4-BE49-F238E27FC236}">
                <a16:creationId xmlns:a16="http://schemas.microsoft.com/office/drawing/2014/main" id="{E4C72348-6685-97F9-523E-6A5736CF8902}"/>
              </a:ext>
            </a:extLst>
          </p:cNvPr>
          <p:cNvPicPr>
            <a:picLocks noChangeAspect="1"/>
          </p:cNvPicPr>
          <p:nvPr/>
        </p:nvPicPr>
        <p:blipFill>
          <a:blip/>
          <a:stretch>
            <a:fillRect/>
          </a:stretch>
        </p:blipFill>
        <p:spPr>
          <a:xfrm>
            <a:off x="3193342" y="5360431"/>
            <a:ext cx="304800" cy="215900"/>
          </a:xfrm>
          <a:prstGeom prst="rect">
            <a:avLst/>
          </a:prstGeom>
        </p:spPr>
      </p:pic>
      <p:sp>
        <p:nvSpPr>
          <p:cNvPr id="18" name="TextBox 17">
            <a:extLst>
              <a:ext uri="{FF2B5EF4-FFF2-40B4-BE49-F238E27FC236}">
                <a16:creationId xmlns:a16="http://schemas.microsoft.com/office/drawing/2014/main" id="{49B6C52E-D2EB-0FC2-E8F7-F0A085FC672B}"/>
              </a:ext>
            </a:extLst>
          </p:cNvPr>
          <p:cNvSpPr txBox="1"/>
          <p:nvPr/>
        </p:nvSpPr>
        <p:spPr>
          <a:xfrm>
            <a:off x="5556556" y="6171684"/>
            <a:ext cx="4179376" cy="369332"/>
          </a:xfrm>
          <a:prstGeom prst="rect">
            <a:avLst/>
          </a:prstGeom>
          <a:noFill/>
        </p:spPr>
        <p:txBody>
          <a:bodyPr wrap="square">
            <a:spAutoFit/>
          </a:bodyPr>
          <a:lstStyle/>
          <a:p>
            <a:r>
              <a:rPr lang="en-CA" i="1"/>
              <a:t>ACS Central Science</a:t>
            </a:r>
            <a:r>
              <a:rPr lang="en-CA"/>
              <a:t> </a:t>
            </a:r>
            <a:r>
              <a:rPr lang="en-CA" b="1"/>
              <a:t>2018</a:t>
            </a:r>
            <a:r>
              <a:rPr lang="en-CA"/>
              <a:t> </a:t>
            </a:r>
            <a:r>
              <a:rPr lang="en-CA" i="1"/>
              <a:t>4</a:t>
            </a:r>
            <a:r>
              <a:rPr lang="en-CA"/>
              <a:t> (5), 559-566 </a:t>
            </a:r>
            <a:endParaRPr lang="en-US"/>
          </a:p>
        </p:txBody>
      </p:sp>
      <p:pic>
        <p:nvPicPr>
          <p:cNvPr id="19" name="Picture 18">
            <a:extLst>
              <a:ext uri="{FF2B5EF4-FFF2-40B4-BE49-F238E27FC236}">
                <a16:creationId xmlns:a16="http://schemas.microsoft.com/office/drawing/2014/main" id="{4E79CE2D-D20D-A3AE-ACD5-218C0B7D1107}"/>
              </a:ext>
            </a:extLst>
          </p:cNvPr>
          <p:cNvPicPr>
            <a:picLocks noChangeAspect="1"/>
          </p:cNvPicPr>
          <p:nvPr/>
        </p:nvPicPr>
        <p:blipFill>
          <a:blip/>
          <a:srcRect l="34799"/>
          <a:stretch/>
        </p:blipFill>
        <p:spPr>
          <a:xfrm>
            <a:off x="5833469" y="5040466"/>
            <a:ext cx="3213610" cy="855830"/>
          </a:xfrm>
          <a:prstGeom prst="rect">
            <a:avLst/>
          </a:prstGeom>
        </p:spPr>
      </p:pic>
      <p:sp>
        <p:nvSpPr>
          <p:cNvPr id="21" name="TextBox 20">
            <a:extLst>
              <a:ext uri="{FF2B5EF4-FFF2-40B4-BE49-F238E27FC236}">
                <a16:creationId xmlns:a16="http://schemas.microsoft.com/office/drawing/2014/main" id="{AC2B87DC-1425-4426-C360-FBD028610FB6}"/>
              </a:ext>
            </a:extLst>
          </p:cNvPr>
          <p:cNvSpPr txBox="1"/>
          <p:nvPr/>
        </p:nvSpPr>
        <p:spPr>
          <a:xfrm>
            <a:off x="5627037" y="4377339"/>
            <a:ext cx="4038413" cy="52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2800" dirty="0">
                <a:ln w="0"/>
                <a:solidFill>
                  <a:schemeClr val="tx1"/>
                </a:solidFill>
                <a:effectLst>
                  <a:outerShdw blurRad="38100" dist="19050" dir="2700000" algn="tl" rotWithShape="0">
                    <a:schemeClr val="dk1">
                      <a:alpha val="40000"/>
                    </a:schemeClr>
                  </a:outerShdw>
                </a:effectLst>
              </a:rPr>
              <a:t>Automatic differentiation</a:t>
            </a:r>
          </a:p>
        </p:txBody>
      </p:sp>
      <p:sp>
        <p:nvSpPr>
          <p:cNvPr id="22" name="Slide Number Placeholder 21">
            <a:extLst>
              <a:ext uri="{FF2B5EF4-FFF2-40B4-BE49-F238E27FC236}">
                <a16:creationId xmlns:a16="http://schemas.microsoft.com/office/drawing/2014/main" id="{DC05F111-2B4F-6581-11F1-D8B22F65A5B2}"/>
              </a:ext>
            </a:extLst>
          </p:cNvPr>
          <p:cNvSpPr>
            <a:spLocks noGrp="1"/>
          </p:cNvSpPr>
          <p:nvPr>
            <p:ph type="sldNum" sz="quarter" idx="12"/>
          </p:nvPr>
        </p:nvSpPr>
        <p:spPr/>
        <p:txBody>
          <a:bodyPr/>
          <a:lstStyle/>
          <a:p>
            <a:fld id="{86784891-473A-C846-92C0-48295DCA41E8}" type="slidenum">
              <a:rPr lang="en-US" smtClean="0"/>
              <a:t>7</a:t>
            </a:fld>
            <a:endParaRPr lang="en-US"/>
          </a:p>
        </p:txBody>
      </p:sp>
      <p:grpSp>
        <p:nvGrpSpPr>
          <p:cNvPr id="23" name="Group 22">
            <a:extLst>
              <a:ext uri="{FF2B5EF4-FFF2-40B4-BE49-F238E27FC236}">
                <a16:creationId xmlns:a16="http://schemas.microsoft.com/office/drawing/2014/main" id="{379BD507-7EBA-D440-597C-9A2E4B9A40DE}"/>
              </a:ext>
            </a:extLst>
          </p:cNvPr>
          <p:cNvGrpSpPr/>
          <p:nvPr/>
        </p:nvGrpSpPr>
        <p:grpSpPr>
          <a:xfrm>
            <a:off x="7646244" y="1258573"/>
            <a:ext cx="4179376" cy="1352548"/>
            <a:chOff x="1889815" y="4730901"/>
            <a:chExt cx="5702478" cy="1858417"/>
          </a:xfrm>
        </p:grpSpPr>
        <p:pic>
          <p:nvPicPr>
            <p:cNvPr id="24" name="Picture 23">
              <a:extLst>
                <a:ext uri="{FF2B5EF4-FFF2-40B4-BE49-F238E27FC236}">
                  <a16:creationId xmlns:a16="http://schemas.microsoft.com/office/drawing/2014/main" id="{B509589A-BBA6-F3A2-87D9-B384B1DFB437}"/>
                </a:ext>
              </a:extLst>
            </p:cNvPr>
            <p:cNvPicPr>
              <a:picLocks noChangeAspect="1"/>
            </p:cNvPicPr>
            <p:nvPr/>
          </p:nvPicPr>
          <p:blipFill>
            <a:blip r:embed="rId3"/>
            <a:stretch>
              <a:fillRect/>
            </a:stretch>
          </p:blipFill>
          <p:spPr>
            <a:xfrm>
              <a:off x="1889815" y="4730901"/>
              <a:ext cx="5702478" cy="1858417"/>
            </a:xfrm>
            <a:prstGeom prst="rect">
              <a:avLst/>
            </a:prstGeom>
          </p:spPr>
        </p:pic>
        <p:sp>
          <p:nvSpPr>
            <p:cNvPr id="25" name="TextBox 24">
              <a:extLst>
                <a:ext uri="{FF2B5EF4-FFF2-40B4-BE49-F238E27FC236}">
                  <a16:creationId xmlns:a16="http://schemas.microsoft.com/office/drawing/2014/main" id="{183D9BDA-089C-A098-F2A4-D7F7511063FB}"/>
                </a:ext>
              </a:extLst>
            </p:cNvPr>
            <p:cNvSpPr txBox="1"/>
            <p:nvPr/>
          </p:nvSpPr>
          <p:spPr>
            <a:xfrm>
              <a:off x="2058861" y="6215513"/>
              <a:ext cx="1956041" cy="261610"/>
            </a:xfrm>
            <a:prstGeom prst="rect">
              <a:avLst/>
            </a:prstGeom>
            <a:noFill/>
          </p:spPr>
          <p:txBody>
            <a:bodyPr wrap="square">
              <a:spAutoFit/>
            </a:bodyPr>
            <a:lstStyle/>
            <a:p>
              <a:r>
                <a:rPr lang="en-US" sz="1100"/>
                <a:t>arXiv:2401.09253</a:t>
              </a:r>
            </a:p>
          </p:txBody>
        </p:sp>
      </p:grpSp>
      <p:sp>
        <p:nvSpPr>
          <p:cNvPr id="2" name="TextBox 1">
            <a:extLst>
              <a:ext uri="{FF2B5EF4-FFF2-40B4-BE49-F238E27FC236}">
                <a16:creationId xmlns:a16="http://schemas.microsoft.com/office/drawing/2014/main" id="{C5DAEDDF-A563-4B0F-EFDC-E148FA3C986D}"/>
              </a:ext>
            </a:extLst>
          </p:cNvPr>
          <p:cNvSpPr txBox="1"/>
          <p:nvPr/>
        </p:nvSpPr>
        <p:spPr>
          <a:xfrm>
            <a:off x="4643688" y="3512243"/>
            <a:ext cx="2379562" cy="400110"/>
          </a:xfrm>
          <a:prstGeom prst="rect">
            <a:avLst/>
          </a:prstGeom>
          <a:noFill/>
        </p:spPr>
        <p:txBody>
          <a:bodyPr wrap="none" rtlCol="0">
            <a:spAutoFit/>
          </a:bodyPr>
          <a:lstStyle/>
          <a:p>
            <a:r>
              <a:rPr lang="en-US" sz="2000" dirty="0"/>
              <a:t>Parameter-shift rule</a:t>
            </a:r>
          </a:p>
        </p:txBody>
      </p:sp>
    </p:spTree>
    <p:extLst>
      <p:ext uri="{BB962C8B-B14F-4D97-AF65-F5344CB8AC3E}">
        <p14:creationId xmlns:p14="http://schemas.microsoft.com/office/powerpoint/2010/main" val="294544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8"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5BEA6-A2C2-C22A-EA9B-0465FEED1998}"/>
              </a:ext>
            </a:extLst>
          </p:cNvPr>
          <p:cNvSpPr>
            <a:spLocks noGrp="1"/>
          </p:cNvSpPr>
          <p:nvPr>
            <p:ph type="sldNum" sz="quarter" idx="12"/>
          </p:nvPr>
        </p:nvSpPr>
        <p:spPr/>
        <p:txBody>
          <a:bodyPr/>
          <a:lstStyle/>
          <a:p>
            <a:fld id="{86784891-473A-C846-92C0-48295DCA41E8}" type="slidenum">
              <a:rPr lang="en-US" smtClean="0"/>
              <a:t>8</a:t>
            </a:fld>
            <a:endParaRPr lang="en-US"/>
          </a:p>
        </p:txBody>
      </p:sp>
      <p:sp>
        <p:nvSpPr>
          <p:cNvPr id="3" name="TextBox 2">
            <a:extLst>
              <a:ext uri="{FF2B5EF4-FFF2-40B4-BE49-F238E27FC236}">
                <a16:creationId xmlns:a16="http://schemas.microsoft.com/office/drawing/2014/main" id="{F2E79DE8-51EA-1304-3DD5-C779F521206C}"/>
              </a:ext>
            </a:extLst>
          </p:cNvPr>
          <p:cNvSpPr txBox="1"/>
          <p:nvPr/>
        </p:nvSpPr>
        <p:spPr>
          <a:xfrm>
            <a:off x="238754" y="230114"/>
            <a:ext cx="4388253" cy="461665"/>
          </a:xfrm>
          <a:prstGeom prst="rect">
            <a:avLst/>
          </a:prstGeom>
          <a:noFill/>
        </p:spPr>
        <p:txBody>
          <a:bodyPr wrap="none" rtlCol="0">
            <a:spAutoFit/>
          </a:bodyPr>
          <a:lstStyle/>
          <a:p>
            <a:r>
              <a:rPr lang="en-US" sz="2400" dirty="0"/>
              <a:t>Parameter Shift-Rule: Gradients</a:t>
            </a:r>
          </a:p>
        </p:txBody>
      </p:sp>
      <p:sp>
        <p:nvSpPr>
          <p:cNvPr id="5" name="TextBox 4">
            <a:extLst>
              <a:ext uri="{FF2B5EF4-FFF2-40B4-BE49-F238E27FC236}">
                <a16:creationId xmlns:a16="http://schemas.microsoft.com/office/drawing/2014/main" id="{E8C32BA8-CDE7-E962-3108-74E9D28B277C}"/>
              </a:ext>
            </a:extLst>
          </p:cNvPr>
          <p:cNvSpPr txBox="1"/>
          <p:nvPr/>
        </p:nvSpPr>
        <p:spPr>
          <a:xfrm>
            <a:off x="316406" y="551093"/>
            <a:ext cx="1954455" cy="369332"/>
          </a:xfrm>
          <a:prstGeom prst="rect">
            <a:avLst/>
          </a:prstGeom>
          <a:noFill/>
        </p:spPr>
        <p:txBody>
          <a:bodyPr wrap="square">
            <a:spAutoFit/>
          </a:bodyPr>
          <a:lstStyle/>
          <a:p>
            <a:r>
              <a:rPr lang="en-CA" dirty="0"/>
              <a:t>arXiv:1811.11184 </a:t>
            </a:r>
          </a:p>
        </p:txBody>
      </p:sp>
      <p:sp>
        <p:nvSpPr>
          <p:cNvPr id="6" name="TextBox 5">
            <a:extLst>
              <a:ext uri="{FF2B5EF4-FFF2-40B4-BE49-F238E27FC236}">
                <a16:creationId xmlns:a16="http://schemas.microsoft.com/office/drawing/2014/main" id="{FC50247A-9A7D-0339-E713-D78B9762C75B}"/>
              </a:ext>
            </a:extLst>
          </p:cNvPr>
          <p:cNvSpPr txBox="1"/>
          <p:nvPr/>
        </p:nvSpPr>
        <p:spPr>
          <a:xfrm>
            <a:off x="72310" y="1220061"/>
            <a:ext cx="2198551" cy="369332"/>
          </a:xfrm>
          <a:prstGeom prst="rect">
            <a:avLst/>
          </a:prstGeom>
          <a:noFill/>
        </p:spPr>
        <p:txBody>
          <a:bodyPr wrap="none" rtlCol="0">
            <a:spAutoFit/>
          </a:bodyPr>
          <a:lstStyle/>
          <a:p>
            <a:r>
              <a:rPr lang="en-US" dirty="0"/>
              <a:t>Classical Gradients:</a:t>
            </a:r>
          </a:p>
        </p:txBody>
      </p:sp>
      <p:sp>
        <p:nvSpPr>
          <p:cNvPr id="7" name="TextBox 6">
            <a:extLst>
              <a:ext uri="{FF2B5EF4-FFF2-40B4-BE49-F238E27FC236}">
                <a16:creationId xmlns:a16="http://schemas.microsoft.com/office/drawing/2014/main" id="{59B03D8E-A7DB-C4E3-3E70-12AB33359089}"/>
              </a:ext>
            </a:extLst>
          </p:cNvPr>
          <p:cNvSpPr txBox="1"/>
          <p:nvPr/>
        </p:nvSpPr>
        <p:spPr>
          <a:xfrm>
            <a:off x="448117" y="1877275"/>
            <a:ext cx="3838487" cy="2831544"/>
          </a:xfrm>
          <a:prstGeom prst="rect">
            <a:avLst/>
          </a:prstGeom>
          <a:noFill/>
        </p:spPr>
        <p:txBody>
          <a:bodyPr wrap="none" rtlCol="0">
            <a:spAutoFit/>
          </a:bodyPr>
          <a:lstStyle/>
          <a:p>
            <a:pPr marL="285750" indent="-285750">
              <a:buFont typeface="Arial" panose="020B0604020202020204" pitchFamily="34" charset="0"/>
              <a:buChar char="•"/>
            </a:pPr>
            <a:r>
              <a:rPr lang="en-US" dirty="0"/>
              <a:t>Analytical gradients </a:t>
            </a:r>
            <a:r>
              <a:rPr lang="en-US" dirty="0">
                <a:sym typeface="Wingdings" pitchFamily="2" charset="2"/>
              </a:rPr>
              <a:t></a:t>
            </a:r>
          </a:p>
          <a:p>
            <a:r>
              <a:rPr lang="en-US" dirty="0">
                <a:sym typeface="Wingdings" pitchFamily="2" charset="2"/>
              </a:rPr>
              <a:t> </a:t>
            </a:r>
            <a:endParaRPr lang="en-US" dirty="0"/>
          </a:p>
          <a:p>
            <a:pPr marL="285750" indent="-285750">
              <a:buFont typeface="Arial" panose="020B0604020202020204" pitchFamily="34" charset="0"/>
              <a:buChar char="•"/>
            </a:pPr>
            <a:r>
              <a:rPr lang="en-US" dirty="0"/>
              <a:t>Symbolic </a:t>
            </a:r>
            <a:r>
              <a:rPr lang="en-US" dirty="0">
                <a:sym typeface="Wingdings" pitchFamily="2" charset="2"/>
              </a:rPr>
              <a:t>differentiation</a:t>
            </a:r>
            <a:r>
              <a:rPr lang="en-US" dirty="0"/>
              <a:t> </a:t>
            </a:r>
            <a:r>
              <a:rPr lang="en-US" dirty="0">
                <a:sym typeface="Wingdings" pitchFamily="2" charset="2"/>
              </a:rPr>
              <a:t></a:t>
            </a:r>
          </a:p>
          <a:p>
            <a:pPr marL="742950" lvl="1" indent="-285750">
              <a:buFont typeface="Arial" panose="020B0604020202020204" pitchFamily="34" charset="0"/>
              <a:buChar char="•"/>
            </a:pPr>
            <a:r>
              <a:rPr lang="en-US" sz="1400" dirty="0">
                <a:sym typeface="Wingdings" pitchFamily="2" charset="2"/>
              </a:rPr>
              <a:t>limited</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Numerical differentiation </a:t>
            </a:r>
          </a:p>
          <a:p>
            <a:endParaRPr lang="en-US" dirty="0">
              <a:sym typeface="Wingdings" pitchFamily="2" charset="2"/>
            </a:endParaRPr>
          </a:p>
          <a:p>
            <a:pPr marL="742950" lvl="1" indent="-285750">
              <a:buFont typeface="Arial" panose="020B0604020202020204" pitchFamily="34" charset="0"/>
              <a:buChar char="•"/>
            </a:pPr>
            <a:r>
              <a:rPr lang="en-US" sz="1400" dirty="0">
                <a:sym typeface="Wingdings" pitchFamily="2" charset="2"/>
              </a:rPr>
              <a:t>2 evaluations per variable</a:t>
            </a:r>
          </a:p>
          <a:p>
            <a:pPr marL="742950" lvl="1" indent="-285750">
              <a:buFont typeface="Arial" panose="020B0604020202020204" pitchFamily="34" charset="0"/>
              <a:buChar char="•"/>
            </a:pPr>
            <a:r>
              <a:rPr lang="en-US" sz="1400" dirty="0">
                <a:sym typeface="Wingdings" pitchFamily="2" charset="2"/>
              </a:rPr>
              <a:t>approximation</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Automatic  differentiation </a:t>
            </a:r>
          </a:p>
          <a:p>
            <a:pPr marL="742950" lvl="1" indent="-285750">
              <a:buFont typeface="Arial" panose="020B0604020202020204" pitchFamily="34" charset="0"/>
              <a:buChar char="•"/>
            </a:pPr>
            <a:r>
              <a:rPr lang="en-US" sz="1400" dirty="0"/>
              <a:t>forward: 1 evaluation per variable</a:t>
            </a:r>
          </a:p>
          <a:p>
            <a:pPr marL="742950" lvl="1" indent="-285750">
              <a:buFont typeface="Arial" panose="020B0604020202020204" pitchFamily="34" charset="0"/>
              <a:buChar char="•"/>
            </a:pPr>
            <a:r>
              <a:rPr lang="en-US" sz="1400" dirty="0"/>
              <a:t>reverse: 1 evaluation for all variables </a:t>
            </a:r>
          </a:p>
        </p:txBody>
      </p:sp>
      <p:pic>
        <p:nvPicPr>
          <p:cNvPr id="9" name="Graphic 8" descr="Signature with solid fill">
            <a:extLst>
              <a:ext uri="{FF2B5EF4-FFF2-40B4-BE49-F238E27FC236}">
                <a16:creationId xmlns:a16="http://schemas.microsoft.com/office/drawing/2014/main" id="{4F87A4F8-0852-F82C-F4E9-0021DBF58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7163" y="1877275"/>
            <a:ext cx="353860" cy="353860"/>
          </a:xfrm>
          <a:prstGeom prst="rect">
            <a:avLst/>
          </a:prstGeom>
        </p:spPr>
      </p:pic>
      <p:pic>
        <p:nvPicPr>
          <p:cNvPr id="13" name="Graphic 12" descr="Programmer male with solid fill">
            <a:extLst>
              <a:ext uri="{FF2B5EF4-FFF2-40B4-BE49-F238E27FC236}">
                <a16:creationId xmlns:a16="http://schemas.microsoft.com/office/drawing/2014/main" id="{58D635C8-99BA-A516-BA20-3E745ECFD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2525" y="1839402"/>
            <a:ext cx="391733" cy="391733"/>
          </a:xfrm>
          <a:prstGeom prst="rect">
            <a:avLst/>
          </a:prstGeom>
        </p:spPr>
      </p:pic>
      <p:pic>
        <p:nvPicPr>
          <p:cNvPr id="15" name="Graphic 14" descr="Internet with solid fill">
            <a:extLst>
              <a:ext uri="{FF2B5EF4-FFF2-40B4-BE49-F238E27FC236}">
                <a16:creationId xmlns:a16="http://schemas.microsoft.com/office/drawing/2014/main" id="{77D3D0D7-33D5-5753-5AC7-943D6FCF38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3426" y="2892937"/>
            <a:ext cx="461665" cy="461665"/>
          </a:xfrm>
          <a:prstGeom prst="rect">
            <a:avLst/>
          </a:prstGeom>
        </p:spPr>
      </p:pic>
      <p:pic>
        <p:nvPicPr>
          <p:cNvPr id="16" name="Graphic 15" descr="Internet with solid fill">
            <a:extLst>
              <a:ext uri="{FF2B5EF4-FFF2-40B4-BE49-F238E27FC236}">
                <a16:creationId xmlns:a16="http://schemas.microsoft.com/office/drawing/2014/main" id="{222BA3B8-A9CC-5ACB-141C-EEA927584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3425" y="2331203"/>
            <a:ext cx="461665" cy="461665"/>
          </a:xfrm>
          <a:prstGeom prst="rect">
            <a:avLst/>
          </a:prstGeom>
        </p:spPr>
      </p:pic>
      <p:pic>
        <p:nvPicPr>
          <p:cNvPr id="18" name="Picture 2" descr="GitHub - google/jax: Composable transformations of Python+NumPy programs:  differentiate, vectorize, JIT to GPU/TPU, and more">
            <a:extLst>
              <a:ext uri="{FF2B5EF4-FFF2-40B4-BE49-F238E27FC236}">
                <a16:creationId xmlns:a16="http://schemas.microsoft.com/office/drawing/2014/main" id="{8B97BC7A-4A70-952F-4BA4-D65D7EA070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0038" y="4039965"/>
            <a:ext cx="377143" cy="21874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9" name="Picture 4" descr="Pytorch, logo Free Icon - Icon-Icons.com">
            <a:extLst>
              <a:ext uri="{FF2B5EF4-FFF2-40B4-BE49-F238E27FC236}">
                <a16:creationId xmlns:a16="http://schemas.microsoft.com/office/drawing/2014/main" id="{3FCB9EF7-F862-1887-B158-8A02B986B3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775" b="16755"/>
          <a:stretch/>
        </p:blipFill>
        <p:spPr bwMode="auto">
          <a:xfrm>
            <a:off x="3677778" y="3849416"/>
            <a:ext cx="461665" cy="15112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2" name="Picture 21" descr="A black text with a number&#10;&#10;AI-generated content may be incorrect.">
            <a:extLst>
              <a:ext uri="{FF2B5EF4-FFF2-40B4-BE49-F238E27FC236}">
                <a16:creationId xmlns:a16="http://schemas.microsoft.com/office/drawing/2014/main" id="{7AE8497A-BD9D-FD15-A19C-8D298A4EB956}"/>
              </a:ext>
            </a:extLst>
          </p:cNvPr>
          <p:cNvPicPr>
            <a:picLocks noChangeAspect="1"/>
          </p:cNvPicPr>
          <p:nvPr/>
        </p:nvPicPr>
        <p:blipFill>
          <a:blip r:embed="rId12"/>
          <a:stretch>
            <a:fillRect/>
          </a:stretch>
        </p:blipFill>
        <p:spPr>
          <a:xfrm>
            <a:off x="715785" y="3220008"/>
            <a:ext cx="3009900" cy="317500"/>
          </a:xfrm>
          <a:prstGeom prst="rect">
            <a:avLst/>
          </a:prstGeom>
        </p:spPr>
      </p:pic>
      <p:pic>
        <p:nvPicPr>
          <p:cNvPr id="2050" name="Picture 2" descr="Automatic differentiation from scratch | Emilio's Blog">
            <a:extLst>
              <a:ext uri="{FF2B5EF4-FFF2-40B4-BE49-F238E27FC236}">
                <a16:creationId xmlns:a16="http://schemas.microsoft.com/office/drawing/2014/main" id="{37A4B1CD-9507-7BEA-29AA-54D55303E2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496" y="4759593"/>
            <a:ext cx="3377108" cy="19297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7FDF2B4-AF6C-0BAA-D5A2-4718BA7775EF}"/>
              </a:ext>
            </a:extLst>
          </p:cNvPr>
          <p:cNvSpPr txBox="1"/>
          <p:nvPr/>
        </p:nvSpPr>
        <p:spPr>
          <a:xfrm>
            <a:off x="4740342" y="1191423"/>
            <a:ext cx="2220736" cy="369332"/>
          </a:xfrm>
          <a:prstGeom prst="rect">
            <a:avLst/>
          </a:prstGeom>
          <a:noFill/>
        </p:spPr>
        <p:txBody>
          <a:bodyPr wrap="none" rtlCol="0">
            <a:spAutoFit/>
          </a:bodyPr>
          <a:lstStyle/>
          <a:p>
            <a:r>
              <a:rPr lang="en-US" dirty="0"/>
              <a:t>Quantum Gradients:</a:t>
            </a:r>
          </a:p>
        </p:txBody>
      </p:sp>
      <p:sp>
        <p:nvSpPr>
          <p:cNvPr id="24" name="TextBox 23">
            <a:extLst>
              <a:ext uri="{FF2B5EF4-FFF2-40B4-BE49-F238E27FC236}">
                <a16:creationId xmlns:a16="http://schemas.microsoft.com/office/drawing/2014/main" id="{B58CD163-232F-1D5F-019D-6EED0271589D}"/>
              </a:ext>
            </a:extLst>
          </p:cNvPr>
          <p:cNvSpPr txBox="1"/>
          <p:nvPr/>
        </p:nvSpPr>
        <p:spPr>
          <a:xfrm>
            <a:off x="5051362" y="1589393"/>
            <a:ext cx="3272434"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Expectation of a gate parameter</a:t>
            </a:r>
          </a:p>
        </p:txBody>
      </p:sp>
      <p:pic>
        <p:nvPicPr>
          <p:cNvPr id="26" name="Picture 25" descr="A black text with a white background&#10;&#10;AI-generated content may be incorrect.">
            <a:extLst>
              <a:ext uri="{FF2B5EF4-FFF2-40B4-BE49-F238E27FC236}">
                <a16:creationId xmlns:a16="http://schemas.microsoft.com/office/drawing/2014/main" id="{BEB824A7-B2F7-8410-3528-86B3FF70FB13}"/>
              </a:ext>
            </a:extLst>
          </p:cNvPr>
          <p:cNvPicPr>
            <a:picLocks noChangeAspect="1"/>
          </p:cNvPicPr>
          <p:nvPr/>
        </p:nvPicPr>
        <p:blipFill>
          <a:blip r:embed="rId15"/>
          <a:stretch>
            <a:fillRect/>
          </a:stretch>
        </p:blipFill>
        <p:spPr>
          <a:xfrm>
            <a:off x="8307651" y="1545366"/>
            <a:ext cx="2796646" cy="426607"/>
          </a:xfrm>
          <a:prstGeom prst="rect">
            <a:avLst/>
          </a:prstGeom>
        </p:spPr>
      </p:pic>
      <p:pic>
        <p:nvPicPr>
          <p:cNvPr id="29" name="Picture 28">
            <a:extLst>
              <a:ext uri="{FF2B5EF4-FFF2-40B4-BE49-F238E27FC236}">
                <a16:creationId xmlns:a16="http://schemas.microsoft.com/office/drawing/2014/main" id="{15BC12BC-1148-5214-EF9D-95F684873AC4}"/>
              </a:ext>
            </a:extLst>
          </p:cNvPr>
          <p:cNvPicPr>
            <a:picLocks noChangeAspect="1"/>
          </p:cNvPicPr>
          <p:nvPr/>
        </p:nvPicPr>
        <p:blipFill>
          <a:blip r:embed="rId16"/>
          <a:stretch>
            <a:fillRect/>
          </a:stretch>
        </p:blipFill>
        <p:spPr>
          <a:xfrm>
            <a:off x="6961078" y="2017830"/>
            <a:ext cx="4519026" cy="448453"/>
          </a:xfrm>
          <a:prstGeom prst="rect">
            <a:avLst/>
          </a:prstGeom>
        </p:spPr>
      </p:pic>
      <p:sp>
        <p:nvSpPr>
          <p:cNvPr id="30" name="TextBox 29">
            <a:extLst>
              <a:ext uri="{FF2B5EF4-FFF2-40B4-BE49-F238E27FC236}">
                <a16:creationId xmlns:a16="http://schemas.microsoft.com/office/drawing/2014/main" id="{CEC53B07-9546-31ED-A972-60A5BF00DA9B}"/>
              </a:ext>
            </a:extLst>
          </p:cNvPr>
          <p:cNvSpPr txBox="1"/>
          <p:nvPr/>
        </p:nvSpPr>
        <p:spPr>
          <a:xfrm>
            <a:off x="5035217" y="2061857"/>
            <a:ext cx="1936556"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Partial derivative</a:t>
            </a:r>
          </a:p>
        </p:txBody>
      </p:sp>
      <p:grpSp>
        <p:nvGrpSpPr>
          <p:cNvPr id="35" name="Group 34">
            <a:extLst>
              <a:ext uri="{FF2B5EF4-FFF2-40B4-BE49-F238E27FC236}">
                <a16:creationId xmlns:a16="http://schemas.microsoft.com/office/drawing/2014/main" id="{37793FEE-8130-08A7-7208-F3C446B31F8F}"/>
              </a:ext>
            </a:extLst>
          </p:cNvPr>
          <p:cNvGrpSpPr/>
          <p:nvPr/>
        </p:nvGrpSpPr>
        <p:grpSpPr>
          <a:xfrm>
            <a:off x="5580380" y="2484451"/>
            <a:ext cx="5725834" cy="395524"/>
            <a:chOff x="5436331" y="2550612"/>
            <a:chExt cx="5725834" cy="395524"/>
          </a:xfrm>
        </p:grpSpPr>
        <p:pic>
          <p:nvPicPr>
            <p:cNvPr id="32" name="Picture 31" descr="A math equations with numbers&#10;&#10;AI-generated content may be incorrect.">
              <a:extLst>
                <a:ext uri="{FF2B5EF4-FFF2-40B4-BE49-F238E27FC236}">
                  <a16:creationId xmlns:a16="http://schemas.microsoft.com/office/drawing/2014/main" id="{A0FD20D7-3C10-101D-8311-E9BC37DF8651}"/>
                </a:ext>
              </a:extLst>
            </p:cNvPr>
            <p:cNvPicPr>
              <a:picLocks noChangeAspect="1"/>
            </p:cNvPicPr>
            <p:nvPr/>
          </p:nvPicPr>
          <p:blipFill>
            <a:blip r:embed="rId17"/>
            <a:srcRect b="72175"/>
            <a:stretch/>
          </p:blipFill>
          <p:spPr>
            <a:xfrm>
              <a:off x="5436331" y="2574841"/>
              <a:ext cx="3352800" cy="268567"/>
            </a:xfrm>
            <a:prstGeom prst="rect">
              <a:avLst/>
            </a:prstGeom>
          </p:spPr>
        </p:pic>
        <p:pic>
          <p:nvPicPr>
            <p:cNvPr id="33" name="Picture 32" descr="A math equations with numbers&#10;&#10;AI-generated content may be incorrect.">
              <a:extLst>
                <a:ext uri="{FF2B5EF4-FFF2-40B4-BE49-F238E27FC236}">
                  <a16:creationId xmlns:a16="http://schemas.microsoft.com/office/drawing/2014/main" id="{B5B6C614-2311-5D72-1AEE-2E301FFB39C4}"/>
                </a:ext>
              </a:extLst>
            </p:cNvPr>
            <p:cNvPicPr>
              <a:picLocks noChangeAspect="1"/>
            </p:cNvPicPr>
            <p:nvPr/>
          </p:nvPicPr>
          <p:blipFill>
            <a:blip r:embed="rId17"/>
            <a:srcRect l="30579" t="27771" b="31251"/>
            <a:stretch/>
          </p:blipFill>
          <p:spPr>
            <a:xfrm>
              <a:off x="6840885" y="2550612"/>
              <a:ext cx="2327553" cy="395524"/>
            </a:xfrm>
            <a:prstGeom prst="rect">
              <a:avLst/>
            </a:prstGeom>
          </p:spPr>
        </p:pic>
        <p:pic>
          <p:nvPicPr>
            <p:cNvPr id="34" name="Picture 33" descr="A math equations with numbers&#10;&#10;AI-generated content may be incorrect.">
              <a:extLst>
                <a:ext uri="{FF2B5EF4-FFF2-40B4-BE49-F238E27FC236}">
                  <a16:creationId xmlns:a16="http://schemas.microsoft.com/office/drawing/2014/main" id="{79E0D7EB-83B7-E881-0C7F-C2BBB28E2A43}"/>
                </a:ext>
              </a:extLst>
            </p:cNvPr>
            <p:cNvPicPr>
              <a:picLocks noChangeAspect="1"/>
            </p:cNvPicPr>
            <p:nvPr/>
          </p:nvPicPr>
          <p:blipFill>
            <a:blip r:embed="rId17"/>
            <a:srcRect l="36257" t="72175" b="4700"/>
            <a:stretch/>
          </p:blipFill>
          <p:spPr>
            <a:xfrm>
              <a:off x="9025002" y="2636775"/>
              <a:ext cx="2137163" cy="223197"/>
            </a:xfrm>
            <a:prstGeom prst="rect">
              <a:avLst/>
            </a:prstGeom>
          </p:spPr>
        </p:pic>
      </p:grpSp>
      <p:grpSp>
        <p:nvGrpSpPr>
          <p:cNvPr id="40" name="Group 39">
            <a:extLst>
              <a:ext uri="{FF2B5EF4-FFF2-40B4-BE49-F238E27FC236}">
                <a16:creationId xmlns:a16="http://schemas.microsoft.com/office/drawing/2014/main" id="{63D887C2-4431-424F-33ED-DCF3F84CAFF3}"/>
              </a:ext>
            </a:extLst>
          </p:cNvPr>
          <p:cNvGrpSpPr/>
          <p:nvPr/>
        </p:nvGrpSpPr>
        <p:grpSpPr>
          <a:xfrm>
            <a:off x="5264494" y="3123769"/>
            <a:ext cx="6429285" cy="338554"/>
            <a:chOff x="5314598" y="3060321"/>
            <a:chExt cx="6429285" cy="338554"/>
          </a:xfrm>
        </p:grpSpPr>
        <p:pic>
          <p:nvPicPr>
            <p:cNvPr id="37" name="Picture 36" descr="A group of mathematical equations&#10;&#10;AI-generated content may be incorrect.">
              <a:extLst>
                <a:ext uri="{FF2B5EF4-FFF2-40B4-BE49-F238E27FC236}">
                  <a16:creationId xmlns:a16="http://schemas.microsoft.com/office/drawing/2014/main" id="{EE8A1C82-4305-294F-F79E-C5F149909013}"/>
                </a:ext>
              </a:extLst>
            </p:cNvPr>
            <p:cNvPicPr>
              <a:picLocks noChangeAspect="1"/>
            </p:cNvPicPr>
            <p:nvPr/>
          </p:nvPicPr>
          <p:blipFill>
            <a:blip r:embed="rId18"/>
            <a:srcRect b="63483"/>
            <a:stretch/>
          </p:blipFill>
          <p:spPr>
            <a:xfrm>
              <a:off x="5314598" y="3060321"/>
              <a:ext cx="2590800" cy="338554"/>
            </a:xfrm>
            <a:prstGeom prst="rect">
              <a:avLst/>
            </a:prstGeom>
          </p:spPr>
        </p:pic>
        <p:pic>
          <p:nvPicPr>
            <p:cNvPr id="38" name="Picture 37" descr="A group of mathematical equations&#10;&#10;AI-generated content may be incorrect.">
              <a:extLst>
                <a:ext uri="{FF2B5EF4-FFF2-40B4-BE49-F238E27FC236}">
                  <a16:creationId xmlns:a16="http://schemas.microsoft.com/office/drawing/2014/main" id="{8B48A067-85A9-850A-D3C2-9FF42A430C19}"/>
                </a:ext>
              </a:extLst>
            </p:cNvPr>
            <p:cNvPicPr>
              <a:picLocks noChangeAspect="1"/>
            </p:cNvPicPr>
            <p:nvPr/>
          </p:nvPicPr>
          <p:blipFill>
            <a:blip r:embed="rId18"/>
            <a:srcRect l="19902" t="36521" b="36457"/>
            <a:stretch/>
          </p:blipFill>
          <p:spPr>
            <a:xfrm>
              <a:off x="7895590" y="3146867"/>
              <a:ext cx="2075180" cy="250521"/>
            </a:xfrm>
            <a:prstGeom prst="rect">
              <a:avLst/>
            </a:prstGeom>
          </p:spPr>
        </p:pic>
        <p:pic>
          <p:nvPicPr>
            <p:cNvPr id="39" name="Picture 38" descr="A group of mathematical equations&#10;&#10;AI-generated content may be incorrect.">
              <a:extLst>
                <a:ext uri="{FF2B5EF4-FFF2-40B4-BE49-F238E27FC236}">
                  <a16:creationId xmlns:a16="http://schemas.microsoft.com/office/drawing/2014/main" id="{98E56D4D-A3A1-DBBC-219E-4FC244E4129C}"/>
                </a:ext>
              </a:extLst>
            </p:cNvPr>
            <p:cNvPicPr>
              <a:picLocks noChangeAspect="1"/>
            </p:cNvPicPr>
            <p:nvPr/>
          </p:nvPicPr>
          <p:blipFill>
            <a:blip r:embed="rId18"/>
            <a:srcRect l="13562" t="60616" r="17541" b="12362"/>
            <a:stretch/>
          </p:blipFill>
          <p:spPr>
            <a:xfrm>
              <a:off x="9958924" y="3123769"/>
              <a:ext cx="1784959" cy="250522"/>
            </a:xfrm>
            <a:prstGeom prst="rect">
              <a:avLst/>
            </a:prstGeom>
          </p:spPr>
        </p:pic>
      </p:grpSp>
      <p:sp>
        <p:nvSpPr>
          <p:cNvPr id="42" name="TextBox 41">
            <a:extLst>
              <a:ext uri="{FF2B5EF4-FFF2-40B4-BE49-F238E27FC236}">
                <a16:creationId xmlns:a16="http://schemas.microsoft.com/office/drawing/2014/main" id="{AC2038F4-3069-A47F-727C-026DA144D0E5}"/>
              </a:ext>
            </a:extLst>
          </p:cNvPr>
          <p:cNvSpPr txBox="1"/>
          <p:nvPr/>
        </p:nvSpPr>
        <p:spPr>
          <a:xfrm>
            <a:off x="5051362" y="3600909"/>
            <a:ext cx="6097044" cy="2800767"/>
          </a:xfrm>
          <a:prstGeom prst="rect">
            <a:avLst/>
          </a:prstGeom>
          <a:noFill/>
        </p:spPr>
        <p:txBody>
          <a:bodyPr wrap="square">
            <a:spAutoFit/>
          </a:bodyPr>
          <a:lstStyle/>
          <a:p>
            <a:pPr marL="285750" indent="-285750">
              <a:buFont typeface="Arial" panose="020B0604020202020204" pitchFamily="34" charset="0"/>
              <a:buChar char="•"/>
            </a:pPr>
            <a:r>
              <a:rPr lang="en-US" sz="1600" i="1" dirty="0"/>
              <a:t>Unitarily generated one-parameter gates G(a)G(b) = G(a + b), this is equivalent to shifting the gate parameter, and we get the “parameter shift rule”</a:t>
            </a:r>
          </a:p>
          <a:p>
            <a:pPr marL="285750" indent="-285750">
              <a:buFont typeface="Arial" panose="020B0604020202020204" pitchFamily="34" charset="0"/>
              <a:buChar char="•"/>
            </a:pPr>
            <a:r>
              <a:rPr lang="en-US" sz="1600" dirty="0"/>
              <a:t>For single qubit gates, </a:t>
            </a:r>
          </a:p>
          <a:p>
            <a:pPr marL="742950" lvl="1" indent="-285750">
              <a:buFont typeface="Arial" panose="020B0604020202020204" pitchFamily="34" charset="0"/>
              <a:buChar char="•"/>
            </a:pPr>
            <a:r>
              <a:rPr lang="en-US" sz="1600" dirty="0"/>
              <a:t>2 evaluations per variable.</a:t>
            </a:r>
          </a:p>
          <a:p>
            <a:pPr marL="742950" lvl="1" indent="-285750">
              <a:buFont typeface="Arial" panose="020B0604020202020204" pitchFamily="34" charset="0"/>
              <a:buChar char="•"/>
            </a:pPr>
            <a:r>
              <a:rPr lang="en-US" sz="1600" dirty="0"/>
              <a:t>reuse of the same circuit</a:t>
            </a:r>
          </a:p>
          <a:p>
            <a:pPr marL="285750" indent="-285750">
              <a:buFont typeface="Arial" panose="020B0604020202020204" pitchFamily="34" charset="0"/>
              <a:buChar char="•"/>
            </a:pPr>
            <a:r>
              <a:rPr lang="en-US" sz="1600" dirty="0"/>
              <a:t>Other:</a:t>
            </a:r>
          </a:p>
          <a:p>
            <a:pPr marL="742950" lvl="1" indent="-285750">
              <a:buFont typeface="Arial" panose="020B0604020202020204" pitchFamily="34" charset="0"/>
              <a:buChar char="•"/>
            </a:pPr>
            <a:r>
              <a:rPr lang="en-US" sz="1600" dirty="0"/>
              <a:t>ancilla qubit and a decomposition of the “derivative of a gate”</a:t>
            </a:r>
          </a:p>
          <a:p>
            <a:pPr marL="285750" indent="-285750">
              <a:buFont typeface="Arial" panose="020B0604020202020204" pitchFamily="34" charset="0"/>
              <a:buChar char="•"/>
            </a:pPr>
            <a:r>
              <a:rPr lang="en-US" sz="1600" dirty="0"/>
              <a:t>Exact, not an approximation as in numerical diff. </a:t>
            </a:r>
          </a:p>
          <a:p>
            <a:pPr marL="1200150" lvl="2"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5706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DD60-A87F-EA4F-8185-8EA8ECB7A3BF}"/>
              </a:ext>
            </a:extLst>
          </p:cNvPr>
          <p:cNvSpPr>
            <a:spLocks noGrp="1"/>
          </p:cNvSpPr>
          <p:nvPr>
            <p:ph type="title"/>
          </p:nvPr>
        </p:nvSpPr>
        <p:spPr>
          <a:xfrm>
            <a:off x="0" y="99642"/>
            <a:ext cx="7158394" cy="386448"/>
          </a:xfrm>
        </p:spPr>
        <p:txBody>
          <a:bodyPr>
            <a:noAutofit/>
          </a:bodyPr>
          <a:lstStyle/>
          <a:p>
            <a:r>
              <a:rPr lang="en-US" sz="2500" dirty="0"/>
              <a:t>Differentiable Programming 101</a:t>
            </a:r>
          </a:p>
        </p:txBody>
      </p:sp>
      <p:sp>
        <p:nvSpPr>
          <p:cNvPr id="3" name="TextBox 2">
            <a:extLst>
              <a:ext uri="{FF2B5EF4-FFF2-40B4-BE49-F238E27FC236}">
                <a16:creationId xmlns:a16="http://schemas.microsoft.com/office/drawing/2014/main" id="{63B12355-208E-D948-8065-D78B65CED18C}"/>
              </a:ext>
            </a:extLst>
          </p:cNvPr>
          <p:cNvSpPr txBox="1"/>
          <p:nvPr/>
        </p:nvSpPr>
        <p:spPr>
          <a:xfrm>
            <a:off x="327333" y="1298327"/>
            <a:ext cx="5118774" cy="430887"/>
          </a:xfrm>
          <a:prstGeom prst="rect">
            <a:avLst/>
          </a:prstGeom>
          <a:noFill/>
        </p:spPr>
        <p:txBody>
          <a:bodyPr wrap="none" rtlCol="0">
            <a:spAutoFit/>
          </a:bodyPr>
          <a:lstStyle/>
          <a:p>
            <a:pPr marL="342900" indent="-342900" algn="ctr">
              <a:buFont typeface="Arial" panose="020B0604020202020204" pitchFamily="34" charset="0"/>
              <a:buChar char="•"/>
            </a:pPr>
            <a:r>
              <a:rPr lang="en-US" sz="2200"/>
              <a:t>Force field or quantum chemistry method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3DD651-0352-334A-B600-B7473A75A308}"/>
                  </a:ext>
                </a:extLst>
              </p:cNvPr>
              <p:cNvSpPr txBox="1"/>
              <p:nvPr/>
            </p:nvSpPr>
            <p:spPr>
              <a:xfrm>
                <a:off x="971388" y="1921700"/>
                <a:ext cx="3830664" cy="477054"/>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14:m>
                  <m:oMathPara xmlns:m="http://schemas.openxmlformats.org/officeDocument/2006/math">
                    <m:oMathParaPr>
                      <m:jc m:val="center"/>
                    </m:oMathParaPr>
                    <m:oMath xmlns:m="http://schemas.openxmlformats.org/officeDocument/2006/math">
                      <m:r>
                        <a:rPr lang="en-CA" sz="2500" b="0" i="1" smtClean="0">
                          <a:latin typeface="Cambria Math" panose="02040503050406030204" pitchFamily="18" charset="0"/>
                        </a:rPr>
                        <m:t>𝑓</m:t>
                      </m:r>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𝑎</m:t>
                          </m:r>
                          <m:r>
                            <a:rPr lang="en-CA" sz="2500" b="0" i="1" smtClean="0">
                              <a:latin typeface="Cambria Math" panose="02040503050406030204" pitchFamily="18" charset="0"/>
                            </a:rPr>
                            <m:t>,</m:t>
                          </m:r>
                          <m:r>
                            <a:rPr lang="en-CA" sz="2500" b="0" i="1" smtClean="0">
                              <a:latin typeface="Cambria Math" panose="02040503050406030204" pitchFamily="18" charset="0"/>
                            </a:rPr>
                            <m:t>𝑏</m:t>
                          </m:r>
                        </m:e>
                      </m:d>
                      <m:r>
                        <a:rPr lang="en-CA" sz="2500" b="0" i="1" smtClean="0">
                          <a:latin typeface="Cambria Math" panose="02040503050406030204" pitchFamily="18" charset="0"/>
                        </a:rPr>
                        <m:t>=</m:t>
                      </m:r>
                      <m:func>
                        <m:funcPr>
                          <m:ctrlPr>
                            <a:rPr lang="en-CA" sz="2500" b="0" i="1" smtClean="0">
                              <a:latin typeface="Cambria Math" panose="02040503050406030204" pitchFamily="18" charset="0"/>
                            </a:rPr>
                          </m:ctrlPr>
                        </m:funcPr>
                        <m:fName>
                          <m:r>
                            <m:rPr>
                              <m:sty m:val="p"/>
                            </m:rPr>
                            <a:rPr lang="en-CA" sz="2500" b="0" i="0" smtClean="0">
                              <a:latin typeface="Cambria Math" panose="02040503050406030204" pitchFamily="18" charset="0"/>
                            </a:rPr>
                            <m:t>cos</m:t>
                          </m:r>
                        </m:fName>
                        <m:e>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𝑎</m:t>
                              </m:r>
                            </m:e>
                          </m:d>
                        </m:e>
                      </m:func>
                      <m:r>
                        <a:rPr lang="en-CA" sz="2500" b="0" i="1" smtClean="0">
                          <a:latin typeface="Cambria Math" panose="02040503050406030204" pitchFamily="18" charset="0"/>
                        </a:rPr>
                        <m:t>+(</m:t>
                      </m:r>
                      <m:r>
                        <a:rPr lang="en-CA" sz="2500" b="0" i="1" smtClean="0">
                          <a:latin typeface="Cambria Math" panose="02040503050406030204" pitchFamily="18" charset="0"/>
                        </a:rPr>
                        <m:t>𝑎</m:t>
                      </m:r>
                      <m:r>
                        <a:rPr lang="en-CA" sz="2500" b="0" i="1" smtClean="0">
                          <a:latin typeface="Cambria Math" panose="02040503050406030204" pitchFamily="18" charset="0"/>
                        </a:rPr>
                        <m:t>∗</m:t>
                      </m:r>
                      <m:r>
                        <a:rPr lang="en-CA" sz="2500" b="0" i="1" smtClean="0">
                          <a:latin typeface="Cambria Math" panose="02040503050406030204" pitchFamily="18" charset="0"/>
                        </a:rPr>
                        <m:t>𝑏</m:t>
                      </m:r>
                      <m:r>
                        <a:rPr lang="en-CA" sz="2500" b="0" i="1" smtClean="0">
                          <a:latin typeface="Cambria Math" panose="02040503050406030204" pitchFamily="18" charset="0"/>
                        </a:rPr>
                        <m:t>)</m:t>
                      </m:r>
                    </m:oMath>
                  </m:oMathPara>
                </a14:m>
                <a:endParaRPr lang="en-US" sz="2500"/>
              </a:p>
            </p:txBody>
          </p:sp>
        </mc:Choice>
        <mc:Fallback xmlns="">
          <p:sp>
            <p:nvSpPr>
              <p:cNvPr id="4" name="TextBox 3">
                <a:extLst>
                  <a:ext uri="{FF2B5EF4-FFF2-40B4-BE49-F238E27FC236}">
                    <a16:creationId xmlns:a16="http://schemas.microsoft.com/office/drawing/2014/main" id="{343DD651-0352-334A-B600-B7473A75A308}"/>
                  </a:ext>
                </a:extLst>
              </p:cNvPr>
              <p:cNvSpPr txBox="1">
                <a:spLocks noRot="1" noChangeAspect="1" noMove="1" noResize="1" noEditPoints="1" noAdjustHandles="1" noChangeArrowheads="1" noChangeShapeType="1" noTextEdit="1"/>
              </p:cNvSpPr>
              <p:nvPr/>
            </p:nvSpPr>
            <p:spPr>
              <a:xfrm>
                <a:off x="971388" y="1921700"/>
                <a:ext cx="3830664" cy="477054"/>
              </a:xfrm>
              <a:prstGeom prst="rect">
                <a:avLst/>
              </a:prstGeom>
              <a:blipFill>
                <a:blip r:embed="rId3"/>
                <a:stretch>
                  <a:fillRect l="-795" b="-17949"/>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D1DFD4BD-3F33-004F-AC2F-634AA53D1623}"/>
              </a:ext>
            </a:extLst>
          </p:cNvPr>
          <p:cNvSpPr txBox="1"/>
          <p:nvPr/>
        </p:nvSpPr>
        <p:spPr>
          <a:xfrm>
            <a:off x="6895605" y="1262138"/>
            <a:ext cx="4250084" cy="769441"/>
          </a:xfrm>
          <a:prstGeom prst="rect">
            <a:avLst/>
          </a:prstGeom>
          <a:noFill/>
        </p:spPr>
        <p:txBody>
          <a:bodyPr wrap="square" rtlCol="0">
            <a:spAutoFit/>
          </a:bodyPr>
          <a:lstStyle/>
          <a:p>
            <a:pPr marL="285750" indent="-285750">
              <a:buFont typeface="Arial" panose="020B0604020202020204" pitchFamily="34" charset="0"/>
              <a:buChar char="•"/>
            </a:pPr>
            <a:r>
              <a:rPr lang="en-US" sz="2200"/>
              <a:t>Using the computational graph,</a:t>
            </a:r>
          </a:p>
          <a:p>
            <a:r>
              <a:rPr lang="en-US" sz="2200"/>
              <a:t>      we generate the gradient</a:t>
            </a:r>
          </a:p>
        </p:txBody>
      </p:sp>
      <p:pic>
        <p:nvPicPr>
          <p:cNvPr id="7" name="Picture 6">
            <a:extLst>
              <a:ext uri="{FF2B5EF4-FFF2-40B4-BE49-F238E27FC236}">
                <a16:creationId xmlns:a16="http://schemas.microsoft.com/office/drawing/2014/main" id="{889DB1DD-2198-1B4A-8DA3-964986225F61}"/>
              </a:ext>
            </a:extLst>
          </p:cNvPr>
          <p:cNvPicPr>
            <a:picLocks noChangeAspect="1"/>
          </p:cNvPicPr>
          <p:nvPr/>
        </p:nvPicPr>
        <p:blipFill rotWithShape="1">
          <a:blip r:embed="rId4"/>
          <a:srcRect l="11771"/>
          <a:stretch/>
        </p:blipFill>
        <p:spPr>
          <a:xfrm>
            <a:off x="6717156" y="2147757"/>
            <a:ext cx="4077311" cy="400630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7FE6CF-1758-0E49-BB94-A537175C9BA3}"/>
                  </a:ext>
                </a:extLst>
              </p:cNvPr>
              <p:cNvSpPr txBox="1"/>
              <p:nvPr/>
            </p:nvSpPr>
            <p:spPr>
              <a:xfrm>
                <a:off x="9352858" y="3181298"/>
                <a:ext cx="1019062" cy="619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m:rPr>
                              <m:sty m:val="p"/>
                            </m:rPr>
                            <a:rPr lang="en-CA" b="0" i="0" smtClean="0">
                              <a:latin typeface="Cambria Math" panose="02040503050406030204" pitchFamily="18" charset="0"/>
                            </a:rPr>
                            <m:t>cos</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num>
                        <m:den>
                          <m:r>
                            <a:rPr lang="en-US" i="1" smtClean="0">
                              <a:latin typeface="Cambria Math" panose="02040503050406030204" pitchFamily="18" charset="0"/>
                            </a:rPr>
                            <m:t>𝜕</m:t>
                          </m:r>
                          <m:r>
                            <a:rPr lang="en-CA" b="0" i="1" smtClean="0">
                              <a:latin typeface="Cambria Math" panose="02040503050406030204" pitchFamily="18" charset="0"/>
                            </a:rPr>
                            <m:t>𝑎</m:t>
                          </m:r>
                        </m:den>
                      </m:f>
                    </m:oMath>
                  </m:oMathPara>
                </a14:m>
                <a:endParaRPr lang="en-US"/>
              </a:p>
            </p:txBody>
          </p:sp>
        </mc:Choice>
        <mc:Fallback xmlns="">
          <p:sp>
            <p:nvSpPr>
              <p:cNvPr id="9" name="TextBox 8">
                <a:extLst>
                  <a:ext uri="{FF2B5EF4-FFF2-40B4-BE49-F238E27FC236}">
                    <a16:creationId xmlns:a16="http://schemas.microsoft.com/office/drawing/2014/main" id="{CF7FE6CF-1758-0E49-BB94-A537175C9BA3}"/>
                  </a:ext>
                </a:extLst>
              </p:cNvPr>
              <p:cNvSpPr txBox="1">
                <a:spLocks noRot="1" noChangeAspect="1" noMove="1" noResize="1" noEditPoints="1" noAdjustHandles="1" noChangeArrowheads="1" noChangeShapeType="1" noTextEdit="1"/>
              </p:cNvSpPr>
              <p:nvPr/>
            </p:nvSpPr>
            <p:spPr>
              <a:xfrm>
                <a:off x="9352858" y="3181298"/>
                <a:ext cx="1019062" cy="619913"/>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4685AE9-CD0C-7D44-849B-5C7CBEFDC8CF}"/>
              </a:ext>
            </a:extLst>
          </p:cNvPr>
          <p:cNvCxnSpPr>
            <a:cxnSpLocks/>
            <a:endCxn id="9" idx="1"/>
          </p:cNvCxnSpPr>
          <p:nvPr/>
        </p:nvCxnSpPr>
        <p:spPr>
          <a:xfrm flipV="1">
            <a:off x="8595791" y="3491255"/>
            <a:ext cx="757067" cy="5776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rame 13">
            <a:extLst>
              <a:ext uri="{FF2B5EF4-FFF2-40B4-BE49-F238E27FC236}">
                <a16:creationId xmlns:a16="http://schemas.microsoft.com/office/drawing/2014/main" id="{4F9119E9-9429-3948-8914-7D1259E78D4E}"/>
              </a:ext>
            </a:extLst>
          </p:cNvPr>
          <p:cNvSpPr/>
          <p:nvPr/>
        </p:nvSpPr>
        <p:spPr>
          <a:xfrm>
            <a:off x="7431112" y="5030152"/>
            <a:ext cx="1657793" cy="461901"/>
          </a:xfrm>
          <a:prstGeom prst="frame">
            <a:avLst>
              <a:gd name="adj1" fmla="val 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D2D971-EF91-9948-A5BE-B166D404442C}"/>
                  </a:ext>
                </a:extLst>
              </p:cNvPr>
              <p:cNvSpPr txBox="1"/>
              <p:nvPr/>
            </p:nvSpPr>
            <p:spPr>
              <a:xfrm>
                <a:off x="9852002" y="3736207"/>
                <a:ext cx="1293687" cy="544893"/>
              </a:xfrm>
              <a:prstGeom prst="rect">
                <a:avLst/>
              </a:prstGeom>
              <a:noFill/>
            </p:spPr>
            <p:txBody>
              <a:bodyPr wrap="none" rtlCol="0">
                <a:spAutoFit/>
              </a:bodyPr>
              <a:lstStyle/>
              <a:p>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r>
                          <a:rPr lang="en-CA" sz="2000" b="0" i="1" smtClean="0">
                            <a:latin typeface="Cambria Math" panose="02040503050406030204" pitchFamily="18" charset="0"/>
                          </a:rPr>
                          <m:t> </m:t>
                        </m:r>
                        <m:r>
                          <a:rPr lang="en-CA" sz="2000" b="0" i="1" smtClean="0">
                            <a:latin typeface="Cambria Math" panose="02040503050406030204" pitchFamily="18" charset="0"/>
                          </a:rPr>
                          <m:t>𝑎</m:t>
                        </m:r>
                        <m:r>
                          <a:rPr lang="en-CA" sz="2000" b="0" i="1" smtClean="0">
                            <a:latin typeface="Cambria Math" panose="02040503050406030204" pitchFamily="18" charset="0"/>
                          </a:rPr>
                          <m:t>∗</m:t>
                        </m:r>
                        <m:r>
                          <a:rPr lang="en-CA" sz="2000" b="0" i="1" smtClean="0">
                            <a:latin typeface="Cambria Math" panose="02040503050406030204" pitchFamily="18" charset="0"/>
                          </a:rPr>
                          <m:t>𝑏</m:t>
                        </m:r>
                      </m:num>
                      <m:den>
                        <m:r>
                          <a:rPr lang="en-US" sz="2000" i="1" smtClean="0">
                            <a:latin typeface="Cambria Math" panose="02040503050406030204" pitchFamily="18" charset="0"/>
                          </a:rPr>
                          <m:t>𝜕</m:t>
                        </m:r>
                        <m:r>
                          <a:rPr lang="en-CA" sz="2000" b="0" i="1" smtClean="0">
                            <a:latin typeface="Cambria Math" panose="02040503050406030204" pitchFamily="18" charset="0"/>
                          </a:rPr>
                          <m:t>𝑎</m:t>
                        </m:r>
                      </m:den>
                    </m:f>
                  </m:oMath>
                </a14:m>
                <a:r>
                  <a:rPr lang="en-US" sz="200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CA" sz="2000" b="0" i="1" smtClean="0">
                            <a:latin typeface="Cambria Math" panose="02040503050406030204" pitchFamily="18" charset="0"/>
                          </a:rPr>
                          <m:t> </m:t>
                        </m:r>
                        <m:r>
                          <a:rPr lang="en-CA" sz="2000" b="0" i="1" smtClean="0">
                            <a:latin typeface="Cambria Math" panose="02040503050406030204" pitchFamily="18" charset="0"/>
                          </a:rPr>
                          <m:t>𝑎</m:t>
                        </m:r>
                        <m:r>
                          <a:rPr lang="en-CA" sz="2000" i="1">
                            <a:latin typeface="Cambria Math" panose="02040503050406030204" pitchFamily="18" charset="0"/>
                          </a:rPr>
                          <m:t>∗</m:t>
                        </m:r>
                        <m:r>
                          <a:rPr lang="en-CA" sz="2000" b="0" i="1" smtClean="0">
                            <a:latin typeface="Cambria Math" panose="02040503050406030204" pitchFamily="18" charset="0"/>
                          </a:rPr>
                          <m:t>𝑏</m:t>
                        </m:r>
                      </m:num>
                      <m:den>
                        <m:r>
                          <a:rPr lang="en-US" sz="2000" i="1">
                            <a:latin typeface="Cambria Math" panose="02040503050406030204" pitchFamily="18" charset="0"/>
                          </a:rPr>
                          <m:t>𝜕</m:t>
                        </m:r>
                        <m:r>
                          <a:rPr lang="en-CA" sz="2000" b="0" i="1" smtClean="0">
                            <a:latin typeface="Cambria Math" panose="02040503050406030204" pitchFamily="18" charset="0"/>
                          </a:rPr>
                          <m:t> </m:t>
                        </m:r>
                        <m:r>
                          <a:rPr lang="en-CA" sz="2000" b="0" i="1" smtClean="0">
                            <a:latin typeface="Cambria Math" panose="02040503050406030204" pitchFamily="18" charset="0"/>
                          </a:rPr>
                          <m:t>𝑏</m:t>
                        </m:r>
                      </m:den>
                    </m:f>
                  </m:oMath>
                </a14:m>
                <a:endParaRPr lang="en-US" sz="2000"/>
              </a:p>
            </p:txBody>
          </p:sp>
        </mc:Choice>
        <mc:Fallback xmlns="">
          <p:sp>
            <p:nvSpPr>
              <p:cNvPr id="15" name="TextBox 14">
                <a:extLst>
                  <a:ext uri="{FF2B5EF4-FFF2-40B4-BE49-F238E27FC236}">
                    <a16:creationId xmlns:a16="http://schemas.microsoft.com/office/drawing/2014/main" id="{A2D2D971-EF91-9948-A5BE-B166D404442C}"/>
                  </a:ext>
                </a:extLst>
              </p:cNvPr>
              <p:cNvSpPr txBox="1">
                <a:spLocks noRot="1" noChangeAspect="1" noMove="1" noResize="1" noEditPoints="1" noAdjustHandles="1" noChangeArrowheads="1" noChangeShapeType="1" noTextEdit="1"/>
              </p:cNvSpPr>
              <p:nvPr/>
            </p:nvSpPr>
            <p:spPr>
              <a:xfrm>
                <a:off x="9852002" y="3736207"/>
                <a:ext cx="1293687" cy="544893"/>
              </a:xfrm>
              <a:prstGeom prst="rect">
                <a:avLst/>
              </a:prstGeom>
              <a:blipFill>
                <a:blip r:embed="rId6"/>
                <a:stretch>
                  <a:fillRect b="-786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672D87-B7AE-3B44-84A8-DC8F264A17CE}"/>
              </a:ext>
            </a:extLst>
          </p:cNvPr>
          <p:cNvCxnSpPr>
            <a:cxnSpLocks/>
            <a:endCxn id="15" idx="1"/>
          </p:cNvCxnSpPr>
          <p:nvPr/>
        </p:nvCxnSpPr>
        <p:spPr>
          <a:xfrm flipV="1">
            <a:off x="9088905" y="4008654"/>
            <a:ext cx="763097" cy="1030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A2A942-9A0A-334A-BCF9-222AE1D8E731}"/>
              </a:ext>
            </a:extLst>
          </p:cNvPr>
          <p:cNvCxnSpPr>
            <a:cxnSpLocks/>
            <a:endCxn id="24" idx="1"/>
          </p:cNvCxnSpPr>
          <p:nvPr/>
        </p:nvCxnSpPr>
        <p:spPr>
          <a:xfrm flipV="1">
            <a:off x="9262871" y="4605633"/>
            <a:ext cx="648728" cy="8983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Frame 19">
            <a:extLst>
              <a:ext uri="{FF2B5EF4-FFF2-40B4-BE49-F238E27FC236}">
                <a16:creationId xmlns:a16="http://schemas.microsoft.com/office/drawing/2014/main" id="{49827AC7-8066-B641-A671-484EAF04DF40}"/>
              </a:ext>
            </a:extLst>
          </p:cNvPr>
          <p:cNvSpPr/>
          <p:nvPr/>
        </p:nvSpPr>
        <p:spPr>
          <a:xfrm>
            <a:off x="7431112" y="4068860"/>
            <a:ext cx="1164679" cy="200671"/>
          </a:xfrm>
          <a:prstGeom prst="frame">
            <a:avLst>
              <a:gd name="adj1" fmla="val 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F7ECAD7-49C4-204E-932A-2747E487DB48}"/>
                  </a:ext>
                </a:extLst>
              </p:cNvPr>
              <p:cNvSpPr txBox="1"/>
              <p:nvPr/>
            </p:nvSpPr>
            <p:spPr>
              <a:xfrm>
                <a:off x="6955109" y="6258230"/>
                <a:ext cx="3814121"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t>Back-propagation algorithm for </a:t>
                </a:r>
                <a14:m>
                  <m:oMath xmlns:m="http://schemas.openxmlformats.org/officeDocument/2006/math">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𝑦</m:t>
                        </m:r>
                      </m:e>
                    </m:d>
                  </m:oMath>
                </a14:m>
                <a:r>
                  <a:rPr lang="en-US"/>
                  <a:t> </a:t>
                </a:r>
              </a:p>
            </p:txBody>
          </p:sp>
        </mc:Choice>
        <mc:Fallback xmlns="">
          <p:sp>
            <p:nvSpPr>
              <p:cNvPr id="23" name="TextBox 22">
                <a:extLst>
                  <a:ext uri="{FF2B5EF4-FFF2-40B4-BE49-F238E27FC236}">
                    <a16:creationId xmlns:a16="http://schemas.microsoft.com/office/drawing/2014/main" id="{BF7ECAD7-49C4-204E-932A-2747E487DB48}"/>
                  </a:ext>
                </a:extLst>
              </p:cNvPr>
              <p:cNvSpPr txBox="1">
                <a:spLocks noRot="1" noChangeAspect="1" noMove="1" noResize="1" noEditPoints="1" noAdjustHandles="1" noChangeArrowheads="1" noChangeShapeType="1" noTextEdit="1"/>
              </p:cNvSpPr>
              <p:nvPr/>
            </p:nvSpPr>
            <p:spPr>
              <a:xfrm>
                <a:off x="6955109" y="6258230"/>
                <a:ext cx="3814121" cy="369332"/>
              </a:xfrm>
              <a:prstGeom prst="rect">
                <a:avLst/>
              </a:prstGeom>
              <a:blipFill>
                <a:blip r:embed="rId7"/>
                <a:stretch>
                  <a:fillRect l="-1917"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52C808-9BDB-3A40-BF4B-FFFAB9339136}"/>
                  </a:ext>
                </a:extLst>
              </p:cNvPr>
              <p:cNvSpPr txBox="1"/>
              <p:nvPr/>
            </p:nvSpPr>
            <p:spPr>
              <a:xfrm>
                <a:off x="9911599" y="4333186"/>
                <a:ext cx="1596591" cy="544893"/>
              </a:xfrm>
              <a:prstGeom prst="rect">
                <a:avLst/>
              </a:prstGeom>
              <a:noFill/>
            </p:spPr>
            <p:txBody>
              <a:bodyPr wrap="none" rtlCol="0">
                <a:spAutoFit/>
              </a:bodyPr>
              <a:lstStyle/>
              <a:p>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m:rPr>
                            <m:sty m:val="p"/>
                          </m:rPr>
                          <a:rPr lang="en-CA" sz="2000">
                            <a:latin typeface="Cambria Math" panose="02040503050406030204" pitchFamily="18" charset="0"/>
                          </a:rPr>
                          <m:t>cos</m:t>
                        </m:r>
                        <m:r>
                          <a:rPr lang="en-CA" sz="2000" i="1">
                            <a:latin typeface="Cambria Math" panose="02040503050406030204" pitchFamily="18" charset="0"/>
                          </a:rPr>
                          <m:t>⁡(</m:t>
                        </m:r>
                        <m:r>
                          <a:rPr lang="en-CA" sz="2000" i="1">
                            <a:latin typeface="Cambria Math" panose="02040503050406030204" pitchFamily="18" charset="0"/>
                          </a:rPr>
                          <m:t>𝑎</m:t>
                        </m:r>
                        <m:r>
                          <a:rPr lang="en-CA" sz="2000" i="1">
                            <a:latin typeface="Cambria Math" panose="02040503050406030204" pitchFamily="18" charset="0"/>
                          </a:rPr>
                          <m:t>)</m:t>
                        </m:r>
                      </m:num>
                      <m:den>
                        <m:r>
                          <a:rPr lang="en-US" sz="2000" i="1">
                            <a:latin typeface="Cambria Math" panose="02040503050406030204" pitchFamily="18" charset="0"/>
                          </a:rPr>
                          <m:t>𝜕</m:t>
                        </m:r>
                        <m:r>
                          <a:rPr lang="en-CA" sz="2000" i="1">
                            <a:latin typeface="Cambria Math" panose="02040503050406030204" pitchFamily="18" charset="0"/>
                          </a:rPr>
                          <m:t>𝑎</m:t>
                        </m:r>
                      </m:den>
                    </m:f>
                  </m:oMath>
                </a14:m>
                <a:r>
                  <a:rPr lang="en-US" sz="2000"/>
                  <a:t>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CA" sz="2000" b="0" i="1" smtClean="0">
                            <a:latin typeface="Cambria Math" panose="02040503050406030204" pitchFamily="18" charset="0"/>
                          </a:rPr>
                          <m:t>𝑎</m:t>
                        </m:r>
                        <m:r>
                          <a:rPr lang="en-CA" sz="2000" i="1">
                            <a:latin typeface="Cambria Math" panose="02040503050406030204" pitchFamily="18" charset="0"/>
                          </a:rPr>
                          <m:t>∗</m:t>
                        </m:r>
                        <m:r>
                          <a:rPr lang="en-CA" sz="2000" b="0" i="1" smtClean="0">
                            <a:latin typeface="Cambria Math" panose="02040503050406030204" pitchFamily="18" charset="0"/>
                          </a:rPr>
                          <m:t>𝑏</m:t>
                        </m:r>
                      </m:num>
                      <m:den>
                        <m:r>
                          <a:rPr lang="en-US" sz="2000" i="1">
                            <a:latin typeface="Cambria Math" panose="02040503050406030204" pitchFamily="18" charset="0"/>
                          </a:rPr>
                          <m:t>𝜕</m:t>
                        </m:r>
                        <m:r>
                          <a:rPr lang="en-CA" sz="2000" b="0" i="1" smtClean="0">
                            <a:latin typeface="Cambria Math" panose="02040503050406030204" pitchFamily="18" charset="0"/>
                          </a:rPr>
                          <m:t>𝑎</m:t>
                        </m:r>
                      </m:den>
                    </m:f>
                  </m:oMath>
                </a14:m>
                <a:endParaRPr lang="en-US" sz="2000"/>
              </a:p>
            </p:txBody>
          </p:sp>
        </mc:Choice>
        <mc:Fallback xmlns="">
          <p:sp>
            <p:nvSpPr>
              <p:cNvPr id="24" name="TextBox 23">
                <a:extLst>
                  <a:ext uri="{FF2B5EF4-FFF2-40B4-BE49-F238E27FC236}">
                    <a16:creationId xmlns:a16="http://schemas.microsoft.com/office/drawing/2014/main" id="{B352C808-9BDB-3A40-BF4B-FFFAB9339136}"/>
                  </a:ext>
                </a:extLst>
              </p:cNvPr>
              <p:cNvSpPr txBox="1">
                <a:spLocks noRot="1" noChangeAspect="1" noMove="1" noResize="1" noEditPoints="1" noAdjustHandles="1" noChangeArrowheads="1" noChangeShapeType="1" noTextEdit="1"/>
              </p:cNvSpPr>
              <p:nvPr/>
            </p:nvSpPr>
            <p:spPr>
              <a:xfrm>
                <a:off x="9911599" y="4333186"/>
                <a:ext cx="1596591" cy="544893"/>
              </a:xfrm>
              <a:prstGeom prst="rect">
                <a:avLst/>
              </a:prstGeom>
              <a:blipFill>
                <a:blip r:embed="rId8"/>
                <a:stretch>
                  <a:fillRect b="-7865"/>
                </a:stretch>
              </a:blipFill>
            </p:spPr>
            <p:txBody>
              <a:bodyPr/>
              <a:lstStyle/>
              <a:p>
                <a:r>
                  <a:rPr lang="en-US">
                    <a:noFill/>
                  </a:rPr>
                  <a:t> </a:t>
                </a:r>
              </a:p>
            </p:txBody>
          </p:sp>
        </mc:Fallback>
      </mc:AlternateContent>
      <p:sp>
        <p:nvSpPr>
          <p:cNvPr id="29" name="Frame 28">
            <a:extLst>
              <a:ext uri="{FF2B5EF4-FFF2-40B4-BE49-F238E27FC236}">
                <a16:creationId xmlns:a16="http://schemas.microsoft.com/office/drawing/2014/main" id="{8BC3DA7E-AFA9-FC43-9750-4A1CCDB65854}"/>
              </a:ext>
            </a:extLst>
          </p:cNvPr>
          <p:cNvSpPr/>
          <p:nvPr/>
        </p:nvSpPr>
        <p:spPr>
          <a:xfrm>
            <a:off x="7431112" y="5504936"/>
            <a:ext cx="1831759" cy="224909"/>
          </a:xfrm>
          <a:prstGeom prst="frame">
            <a:avLst>
              <a:gd name="adj1" fmla="val 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CA79CE5F-DD44-2E4C-B085-F2DC4A588569}"/>
              </a:ext>
            </a:extLst>
          </p:cNvPr>
          <p:cNvSpPr/>
          <p:nvPr/>
        </p:nvSpPr>
        <p:spPr>
          <a:xfrm>
            <a:off x="7333488" y="5730815"/>
            <a:ext cx="786384" cy="248108"/>
          </a:xfrm>
          <a:prstGeom prst="frame">
            <a:avLst>
              <a:gd name="adj1" fmla="val 3409"/>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70601DE-5C73-E846-8681-7FDC3CA575DD}"/>
                  </a:ext>
                </a:extLst>
              </p:cNvPr>
              <p:cNvSpPr txBox="1"/>
              <p:nvPr/>
            </p:nvSpPr>
            <p:spPr>
              <a:xfrm>
                <a:off x="9832244" y="5455021"/>
                <a:ext cx="1364733" cy="6858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CA" sz="2000" i="1">
                                  <a:latin typeface="Cambria Math" panose="02040503050406030204" pitchFamily="18" charset="0"/>
                                </a:rPr>
                                <m:t> </m:t>
                              </m:r>
                              <m:r>
                                <a:rPr lang="en-CA" sz="2000" i="1">
                                  <a:latin typeface="Cambria Math" panose="02040503050406030204" pitchFamily="18" charset="0"/>
                                </a:rPr>
                                <m:t>𝑓</m:t>
                              </m:r>
                            </m:num>
                            <m:den>
                              <m:r>
                                <a:rPr lang="en-US" sz="2000" i="1">
                                  <a:latin typeface="Cambria Math" panose="02040503050406030204" pitchFamily="18" charset="0"/>
                                </a:rPr>
                                <m:t>𝜕</m:t>
                              </m:r>
                              <m:r>
                                <a:rPr lang="en-CA" sz="2000" i="1">
                                  <a:latin typeface="Cambria Math" panose="02040503050406030204" pitchFamily="18" charset="0"/>
                                </a:rPr>
                                <m:t>𝑎</m:t>
                              </m:r>
                            </m:den>
                          </m:f>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CA" sz="2000" i="1">
                                  <a:latin typeface="Cambria Math" panose="02040503050406030204" pitchFamily="18" charset="0"/>
                                </a:rPr>
                                <m:t> </m:t>
                              </m:r>
                              <m:r>
                                <a:rPr lang="en-CA" sz="2000" i="1">
                                  <a:latin typeface="Cambria Math" panose="02040503050406030204" pitchFamily="18" charset="0"/>
                                </a:rPr>
                                <m:t>𝑓</m:t>
                              </m:r>
                            </m:num>
                            <m:den>
                              <m:r>
                                <a:rPr lang="en-US" sz="2000" i="1">
                                  <a:latin typeface="Cambria Math" panose="02040503050406030204" pitchFamily="18" charset="0"/>
                                </a:rPr>
                                <m:t>𝜕</m:t>
                              </m:r>
                              <m:r>
                                <a:rPr lang="en-CA" sz="2000" i="1">
                                  <a:latin typeface="Cambria Math" panose="02040503050406030204" pitchFamily="18" charset="0"/>
                                </a:rPr>
                                <m:t> </m:t>
                              </m:r>
                              <m:r>
                                <a:rPr lang="en-CA" sz="2000" i="1">
                                  <a:latin typeface="Cambria Math" panose="02040503050406030204" pitchFamily="18" charset="0"/>
                                </a:rPr>
                                <m:t>𝑏</m:t>
                              </m:r>
                            </m:den>
                          </m:f>
                        </m:e>
                      </m:d>
                    </m:oMath>
                  </m:oMathPara>
                </a14:m>
                <a:endParaRPr lang="en-US" sz="2000"/>
              </a:p>
            </p:txBody>
          </p:sp>
        </mc:Choice>
        <mc:Fallback xmlns="">
          <p:sp>
            <p:nvSpPr>
              <p:cNvPr id="37" name="TextBox 36">
                <a:extLst>
                  <a:ext uri="{FF2B5EF4-FFF2-40B4-BE49-F238E27FC236}">
                    <a16:creationId xmlns:a16="http://schemas.microsoft.com/office/drawing/2014/main" id="{A70601DE-5C73-E846-8681-7FDC3CA575DD}"/>
                  </a:ext>
                </a:extLst>
              </p:cNvPr>
              <p:cNvSpPr txBox="1">
                <a:spLocks noRot="1" noChangeAspect="1" noMove="1" noResize="1" noEditPoints="1" noAdjustHandles="1" noChangeArrowheads="1" noChangeShapeType="1" noTextEdit="1"/>
              </p:cNvSpPr>
              <p:nvPr/>
            </p:nvSpPr>
            <p:spPr>
              <a:xfrm>
                <a:off x="9832244" y="5455021"/>
                <a:ext cx="1364733" cy="685829"/>
              </a:xfrm>
              <a:prstGeom prst="rect">
                <a:avLst/>
              </a:prstGeom>
              <a:blipFill>
                <a:blip r:embed="rId9"/>
                <a:stretch>
                  <a:fillRect b="-625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F1BFDF5-384D-E24F-B209-52F904E16A68}"/>
              </a:ext>
            </a:extLst>
          </p:cNvPr>
          <p:cNvCxnSpPr>
            <a:cxnSpLocks/>
          </p:cNvCxnSpPr>
          <p:nvPr/>
        </p:nvCxnSpPr>
        <p:spPr>
          <a:xfrm>
            <a:off x="8119872" y="5846705"/>
            <a:ext cx="1742517"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0AD6333-8BB2-A446-8A66-445702F55568}"/>
              </a:ext>
            </a:extLst>
          </p:cNvPr>
          <p:cNvSpPr txBox="1"/>
          <p:nvPr/>
        </p:nvSpPr>
        <p:spPr>
          <a:xfrm>
            <a:off x="40043" y="412750"/>
            <a:ext cx="3385082" cy="261610"/>
          </a:xfrm>
          <a:prstGeom prst="rect">
            <a:avLst/>
          </a:prstGeom>
          <a:noFill/>
        </p:spPr>
        <p:txBody>
          <a:bodyPr wrap="square">
            <a:spAutoFit/>
          </a:bodyPr>
          <a:lstStyle/>
          <a:p>
            <a:pPr algn="ctr"/>
            <a:r>
              <a:rPr lang="en-CA" sz="1100"/>
              <a:t>A. G. </a:t>
            </a:r>
            <a:r>
              <a:rPr lang="en-CA" sz="1100" err="1"/>
              <a:t>Baydin</a:t>
            </a:r>
            <a:r>
              <a:rPr lang="en-CA" sz="1100"/>
              <a:t>, et al., J.M. </a:t>
            </a:r>
            <a:r>
              <a:rPr lang="en-CA" sz="1100" err="1"/>
              <a:t>Siskind</a:t>
            </a:r>
            <a:r>
              <a:rPr lang="en-CA" sz="1100"/>
              <a:t>,  </a:t>
            </a:r>
            <a:r>
              <a:rPr lang="en-CA" sz="1100">
                <a:effectLst/>
              </a:rPr>
              <a:t>J ML R </a:t>
            </a:r>
            <a:r>
              <a:rPr lang="en-CA" sz="1100" b="1">
                <a:effectLst/>
              </a:rPr>
              <a:t>18</a:t>
            </a:r>
            <a:r>
              <a:rPr lang="en-CA" sz="1100"/>
              <a:t>, 1 (2018) </a:t>
            </a:r>
            <a:endParaRPr lang="en-US" sz="1100"/>
          </a:p>
        </p:txBody>
      </p:sp>
      <p:pic>
        <p:nvPicPr>
          <p:cNvPr id="45" name="Picture 44">
            <a:extLst>
              <a:ext uri="{FF2B5EF4-FFF2-40B4-BE49-F238E27FC236}">
                <a16:creationId xmlns:a16="http://schemas.microsoft.com/office/drawing/2014/main" id="{EB10F7F9-8211-554D-B46F-61F2A6F83AB6}"/>
              </a:ext>
            </a:extLst>
          </p:cNvPr>
          <p:cNvPicPr>
            <a:picLocks noChangeAspect="1"/>
          </p:cNvPicPr>
          <p:nvPr/>
        </p:nvPicPr>
        <p:blipFill>
          <a:blip r:embed="rId10"/>
          <a:stretch>
            <a:fillRect/>
          </a:stretch>
        </p:blipFill>
        <p:spPr>
          <a:xfrm>
            <a:off x="1674047" y="2788172"/>
            <a:ext cx="2425347" cy="1600055"/>
          </a:xfrm>
          <a:prstGeom prst="rect">
            <a:avLst/>
          </a:prstGeom>
        </p:spPr>
      </p:pic>
      <p:grpSp>
        <p:nvGrpSpPr>
          <p:cNvPr id="12" name="Group 11">
            <a:extLst>
              <a:ext uri="{FF2B5EF4-FFF2-40B4-BE49-F238E27FC236}">
                <a16:creationId xmlns:a16="http://schemas.microsoft.com/office/drawing/2014/main" id="{D395F098-63DB-B946-BC12-128084A21DBB}"/>
              </a:ext>
            </a:extLst>
          </p:cNvPr>
          <p:cNvGrpSpPr/>
          <p:nvPr/>
        </p:nvGrpSpPr>
        <p:grpSpPr>
          <a:xfrm>
            <a:off x="384500" y="4493579"/>
            <a:ext cx="5711500" cy="981983"/>
            <a:chOff x="42959" y="5022097"/>
            <a:chExt cx="5711500" cy="981983"/>
          </a:xfrm>
        </p:grpSpPr>
        <p:pic>
          <p:nvPicPr>
            <p:cNvPr id="28" name="Picture 2" descr="GitHub - google/jax: Composable transformations of Python+NumPy programs:  differentiate, vectorize, JIT to GPU/TPU, and more">
              <a:extLst>
                <a:ext uri="{FF2B5EF4-FFF2-40B4-BE49-F238E27FC236}">
                  <a16:creationId xmlns:a16="http://schemas.microsoft.com/office/drawing/2014/main" id="{34DD26A3-6135-2641-856E-4A1F6574D1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59" y="5151085"/>
              <a:ext cx="1335698" cy="77470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0" name="Picture 4" descr="Pytorch, logo Free Icon - Icon-Icons.com">
              <a:extLst>
                <a:ext uri="{FF2B5EF4-FFF2-40B4-BE49-F238E27FC236}">
                  <a16:creationId xmlns:a16="http://schemas.microsoft.com/office/drawing/2014/main" id="{B2700BBF-F4D6-BB4C-B688-39F9919B0EF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775" b="16755"/>
            <a:stretch/>
          </p:blipFill>
          <p:spPr bwMode="auto">
            <a:xfrm>
              <a:off x="1618581" y="5151085"/>
              <a:ext cx="2366626" cy="77470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 name="Picture 6" descr="TensorFlow">
              <a:extLst>
                <a:ext uri="{FF2B5EF4-FFF2-40B4-BE49-F238E27FC236}">
                  <a16:creationId xmlns:a16="http://schemas.microsoft.com/office/drawing/2014/main" id="{186056E8-10FA-6948-B8D9-D2361BE29B4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269" t="15393" r="18947" b="14183"/>
            <a:stretch/>
          </p:blipFill>
          <p:spPr bwMode="auto">
            <a:xfrm>
              <a:off x="4225131" y="5022097"/>
              <a:ext cx="1529328" cy="98198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pic>
        <p:nvPicPr>
          <p:cNvPr id="27" name="Picture 2" descr="GitHub - google/jax: Composable transformations of Python+NumPy programs:  differentiate, vectorize, JIT to GPU/TPU, and more">
            <a:extLst>
              <a:ext uri="{FF2B5EF4-FFF2-40B4-BE49-F238E27FC236}">
                <a16:creationId xmlns:a16="http://schemas.microsoft.com/office/drawing/2014/main" id="{C00B2E02-A0D1-9040-90D4-840EB90380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69435" y="2184044"/>
            <a:ext cx="499795" cy="28988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C4E3C06B-9AF5-562F-0C6F-BF34069F30B5}"/>
              </a:ext>
            </a:extLst>
          </p:cNvPr>
          <p:cNvSpPr>
            <a:spLocks noGrp="1"/>
          </p:cNvSpPr>
          <p:nvPr>
            <p:ph type="sldNum" sz="quarter" idx="12"/>
          </p:nvPr>
        </p:nvSpPr>
        <p:spPr/>
        <p:txBody>
          <a:bodyPr/>
          <a:lstStyle/>
          <a:p>
            <a:fld id="{86784891-473A-C846-92C0-48295DCA41E8}" type="slidenum">
              <a:rPr lang="en-US" smtClean="0"/>
              <a:t>9</a:t>
            </a:fld>
            <a:endParaRPr lang="en-US"/>
          </a:p>
        </p:txBody>
      </p:sp>
    </p:spTree>
    <p:extLst>
      <p:ext uri="{BB962C8B-B14F-4D97-AF65-F5344CB8AC3E}">
        <p14:creationId xmlns:p14="http://schemas.microsoft.com/office/powerpoint/2010/main" val="314469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4419</TotalTime>
  <Words>1645</Words>
  <Application>Microsoft Macintosh PowerPoint</Application>
  <PresentationFormat>Widescreen</PresentationFormat>
  <Paragraphs>295</Paragraphs>
  <Slides>32</Slides>
  <Notes>15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Aptos</vt:lpstr>
      <vt:lpstr>Aptos Display</vt:lpstr>
      <vt:lpstr>Arial</vt:lpstr>
      <vt:lpstr>Calibri</vt:lpstr>
      <vt:lpstr>Cambria Math</vt:lpstr>
      <vt:lpstr>Garamond</vt:lpstr>
      <vt:lpstr>Helvetica</vt:lpstr>
      <vt:lpstr>Monaco</vt:lpstr>
      <vt:lpstr>Slack-Lato</vt:lpstr>
      <vt:lpstr>Wingdings</vt:lpstr>
      <vt:lpstr>Office Theme</vt:lpstr>
      <vt:lpstr>Opportunities for improvement and optimization of the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Differentiable Programming 101</vt:lpstr>
      <vt:lpstr>PowerPoint Presentation</vt:lpstr>
      <vt:lpstr>PowerPoint Presentation</vt:lpstr>
      <vt:lpstr>PowerPoint Presentation</vt:lpstr>
      <vt:lpstr>PowerPoint Presentation</vt:lpstr>
      <vt:lpstr>ExcitationSolve: Quantum-aware optimization for Quantum Chemistry</vt:lpstr>
      <vt:lpstr>ExcitationSolve: Quantum-aware optimization for Quantum 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Same problem as coloring a map </vt:lpstr>
      <vt:lpstr>GFlowNets for grouping compatible operators</vt:lpstr>
      <vt:lpstr>PowerPoint Presentation</vt:lpstr>
      <vt:lpstr>PowerPoint Presentation</vt:lpstr>
      <vt:lpstr>GFlowNets for grouping compatible operators</vt:lpstr>
      <vt:lpstr>Results</vt:lpstr>
      <vt:lpstr>Exact variances</vt:lpstr>
      <vt:lpstr>Future Work!</vt:lpstr>
      <vt:lpstr>PowerPoint Presentation</vt:lpstr>
      <vt:lpstr>Tutorial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Rodrigo Alejandro Vargas Hernandez</dc:creator>
  <cp:lastModifiedBy>Rodrigo Alejandro Vargas Hernandez</cp:lastModifiedBy>
  <cp:revision>14</cp:revision>
  <dcterms:created xsi:type="dcterms:W3CDTF">2024-11-08T14:44:43Z</dcterms:created>
  <dcterms:modified xsi:type="dcterms:W3CDTF">2025-05-08T16:23:03Z</dcterms:modified>
</cp:coreProperties>
</file>